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21"/>
  </p:notesMasterIdLst>
  <p:sldIdLst>
    <p:sldId id="273" r:id="rId10"/>
    <p:sldId id="274" r:id="rId11"/>
    <p:sldId id="272" r:id="rId12"/>
    <p:sldId id="299" r:id="rId13"/>
    <p:sldId id="300" r:id="rId14"/>
    <p:sldId id="301" r:id="rId15"/>
    <p:sldId id="2147469524" r:id="rId16"/>
    <p:sldId id="2147469523" r:id="rId17"/>
    <p:sldId id="279" r:id="rId18"/>
    <p:sldId id="284" r:id="rId19"/>
    <p:sldId id="282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FF"/>
    <a:srgbClr val="C1E9FF"/>
    <a:srgbClr val="E3FEAC"/>
    <a:srgbClr val="A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45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23/04/2025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2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3772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 dirty="0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6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  <p:sldLayoutId id="2147483718" r:id="rId10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23/04/2025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hyperlink" Target="https://www.figma.com/board/shiCeNL54bjamLAzDlZR9n/Cin%C3%A9matiques-situation-administrative?node-id=0-1&amp;p=f&amp;t=AwIRa9G8ClMuGpUH-0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AVRIL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97962"/>
              </p:ext>
            </p:extLst>
          </p:nvPr>
        </p:nvGraphicFramePr>
        <p:xfrm>
          <a:off x="480000" y="1413299"/>
          <a:ext cx="11231999" cy="4855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0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2251530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5251450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08234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441420">
                <a:tc>
                  <a:txBody>
                    <a:bodyPr/>
                    <a:lstStyle/>
                    <a:p>
                      <a:r>
                        <a:rPr lang="fr-FR" sz="10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78958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24075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74790"/>
                  </a:ext>
                </a:extLst>
              </a:tr>
              <a:tr h="441420"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136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sujets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</a:t>
            </a:r>
            <a:r>
              <a:rPr lang="fr-FR" sz="1400" b="1" i="1" dirty="0">
                <a:solidFill>
                  <a:schemeClr val="tx1"/>
                </a:solidFill>
              </a:rPr>
              <a:t>demandes, ménages</a:t>
            </a:r>
            <a:r>
              <a:rPr lang="fr-FR" sz="1400" i="1" dirty="0">
                <a:solidFill>
                  <a:schemeClr val="tx1"/>
                </a:solidFill>
              </a:rPr>
              <a:t> et </a:t>
            </a:r>
            <a:r>
              <a:rPr lang="fr-FR" sz="1400" b="1" i="1" dirty="0">
                <a:solidFill>
                  <a:schemeClr val="tx1"/>
                </a:solidFill>
              </a:rPr>
              <a:t>offre</a:t>
            </a:r>
            <a:r>
              <a:rPr lang="fr-FR" sz="1400" i="1" dirty="0">
                <a:solidFill>
                  <a:schemeClr val="tx1"/>
                </a:solidFill>
              </a:rPr>
              <a:t> ont été identifiées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rgbClr val="6D6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3549316" y="5564730"/>
            <a:ext cx="258852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2C16B-B9AD-C9E0-F796-8A532EC4BA3F}"/>
              </a:ext>
            </a:extLst>
          </p:cNvPr>
          <p:cNvSpPr/>
          <p:nvPr/>
        </p:nvSpPr>
        <p:spPr>
          <a:xfrm>
            <a:off x="8976945" y="4038435"/>
            <a:ext cx="273457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80AFE-4C9F-515E-D0BE-822960D992F9}"/>
              </a:ext>
            </a:extLst>
          </p:cNvPr>
          <p:cNvSpPr/>
          <p:nvPr/>
        </p:nvSpPr>
        <p:spPr>
          <a:xfrm>
            <a:off x="3549317" y="2395022"/>
            <a:ext cx="6892688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24352-0BA7-2953-C8AA-B696CC009BBE}"/>
              </a:ext>
            </a:extLst>
          </p:cNvPr>
          <p:cNvSpPr/>
          <p:nvPr/>
        </p:nvSpPr>
        <p:spPr>
          <a:xfrm>
            <a:off x="3445690" y="4715645"/>
            <a:ext cx="56353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200FBF-5CDF-7101-D995-804F48073AE9}"/>
              </a:ext>
            </a:extLst>
          </p:cNvPr>
          <p:cNvSpPr/>
          <p:nvPr/>
        </p:nvSpPr>
        <p:spPr>
          <a:xfrm>
            <a:off x="6184896" y="5564729"/>
            <a:ext cx="1326778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9B129-7406-DA26-6473-2F534AA636CA}"/>
              </a:ext>
            </a:extLst>
          </p:cNvPr>
          <p:cNvSpPr/>
          <p:nvPr/>
        </p:nvSpPr>
        <p:spPr>
          <a:xfrm>
            <a:off x="10407766" y="3244695"/>
            <a:ext cx="122530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B0CF89-6C99-5DEB-32FD-3ABB6DFDC319}"/>
              </a:ext>
            </a:extLst>
          </p:cNvPr>
          <p:cNvSpPr/>
          <p:nvPr/>
        </p:nvSpPr>
        <p:spPr>
          <a:xfrm>
            <a:off x="3445467" y="3245953"/>
            <a:ext cx="5531479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5AA20-DE15-4953-52A5-5A952F548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F56EA-3E55-0B1B-B002-8DD0D983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1F5ED4-089B-6461-6BE1-62D96E62284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A4FE96-94E6-4E41-CF61-7D4518E183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29952-581A-5690-B677-B7E8A9E01BEE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6526E7-081B-A25F-988D-B3B053E3F605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Prise en compte des retours.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Ajout d’une colonne pour préciser les motifs de refus de demande par le SIAO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Une proposition de reprise de données est disponible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67829F-ED4E-5A97-4AF2-568B00838D0A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Mise en service des fonctionnalités de rattachement des groupes de places aux nouveaux dispositifs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La partie Adoma est traitée via un partenariat entre la </a:t>
            </a:r>
            <a:r>
              <a:rPr lang="fr-FR" sz="1200" b="1" dirty="0" err="1">
                <a:solidFill>
                  <a:schemeClr val="tx1"/>
                </a:solidFill>
              </a:rPr>
              <a:t>Dihal</a:t>
            </a:r>
            <a:r>
              <a:rPr lang="fr-FR" sz="1200" b="1" dirty="0">
                <a:solidFill>
                  <a:schemeClr val="tx1"/>
                </a:solidFill>
              </a:rPr>
              <a:t> et Adoma pour intégrer massivement leur offre.</a:t>
            </a: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7763651B-C4D1-5348-6F65-ED1820380C8B}"/>
              </a:ext>
            </a:extLst>
          </p:cNvPr>
          <p:cNvGrpSpPr/>
          <p:nvPr/>
        </p:nvGrpSpPr>
        <p:grpSpPr>
          <a:xfrm>
            <a:off x="8195455" y="2361385"/>
            <a:ext cx="1174750" cy="601663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330128F-CDDC-B625-974E-B64E00D360F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C796603F-9E1A-3215-553B-4C668741034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E84609E4-1489-FFCB-0359-7A2C7B0ADC5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Rattachement des groupes de places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CEC02B8-870D-569B-7191-CCE831B6F50D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81020E-B820-E05D-6EBE-913724FAE1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4C56362-5424-281C-14C5-4CE826F13012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Revue des motifs</a:t>
              </a:r>
            </a:p>
          </p:txBody>
        </p:sp>
      </p:grpSp>
      <p:pic>
        <p:nvPicPr>
          <p:cNvPr id="16" name="Graphique 15" descr="Transférer avec un remplissage uni">
            <a:extLst>
              <a:ext uri="{FF2B5EF4-FFF2-40B4-BE49-F238E27FC236}">
                <a16:creationId xmlns:a16="http://schemas.microsoft.com/office/drawing/2014/main" id="{9D730D21-27E6-9BCA-5582-9ABE07C11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678" y="4905707"/>
            <a:ext cx="914400" cy="914400"/>
          </a:xfrm>
          <a:prstGeom prst="rect">
            <a:avLst/>
          </a:prstGeom>
        </p:spPr>
      </p:pic>
      <p:pic>
        <p:nvPicPr>
          <p:cNvPr id="19" name="Graphique 18" descr="Lien avec un remplissage uni">
            <a:extLst>
              <a:ext uri="{FF2B5EF4-FFF2-40B4-BE49-F238E27FC236}">
                <a16:creationId xmlns:a16="http://schemas.microsoft.com/office/drawing/2014/main" id="{8AAF8467-56DA-4B6F-C6DF-0A9E1C73B8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5630" y="4905707"/>
            <a:ext cx="914400" cy="91440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D141677-1299-4550-3751-9252CCA7155E}"/>
              </a:ext>
            </a:extLst>
          </p:cNvPr>
          <p:cNvSpPr/>
          <p:nvPr/>
        </p:nvSpPr>
        <p:spPr>
          <a:xfrm>
            <a:off x="2657088" y="2440014"/>
            <a:ext cx="1083806" cy="150813"/>
          </a:xfrm>
          <a:prstGeom prst="roundRect">
            <a:avLst/>
          </a:prstGeom>
          <a:solidFill>
            <a:srgbClr val="6D6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Demandes</a:t>
            </a:r>
          </a:p>
        </p:txBody>
      </p:sp>
    </p:spTree>
    <p:extLst>
      <p:ext uri="{BB962C8B-B14F-4D97-AF65-F5344CB8AC3E}">
        <p14:creationId xmlns:p14="http://schemas.microsoft.com/office/powerpoint/2010/main" val="52910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3EC0BF2-3954-0100-6855-636E9909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Référentiel des motifs liés aux demandes avec proposition de reprise de données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AF3CC-7C64-C0B9-CBC6-375D8C0B64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EB5F49-26BA-72BD-955B-4A56CCA054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2260A249-B459-79CE-03A1-6D94FE021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79303"/>
              </p:ext>
            </p:extLst>
          </p:nvPr>
        </p:nvGraphicFramePr>
        <p:xfrm>
          <a:off x="4967347" y="3259054"/>
          <a:ext cx="2257303" cy="201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51480" imgH="850680" progId="Excel.Sheet.12">
                  <p:embed/>
                </p:oleObj>
              </mc:Choice>
              <mc:Fallback>
                <p:oleObj name="Worksheet" showAsIcon="1" r:id="rId2" imgW="951480" imgH="8506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67347" y="3259054"/>
                        <a:ext cx="2257303" cy="2019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29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38AD3-3B15-FE0A-6810-7132319A3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A078D-4F75-BBD2-833E-B722AAFB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D60CB2-3729-55A0-DEA1-51555B55A57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EA524C-8116-DEBA-F838-970C5EFBAE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2ED004-59D2-EBCB-189E-14199479E0DF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79606-1AF6-5E4F-59D4-5A49F6D2C88E}"/>
              </a:ext>
            </a:extLst>
          </p:cNvPr>
          <p:cNvSpPr/>
          <p:nvPr/>
        </p:nvSpPr>
        <p:spPr>
          <a:xfrm>
            <a:off x="469111" y="2241999"/>
            <a:ext cx="11056655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Mise en place du droit à l’oubli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Les personnes sans activité ni demande en cours depuis plus de </a:t>
            </a:r>
            <a:r>
              <a:rPr lang="fr-FR" sz="1200" b="1" dirty="0">
                <a:solidFill>
                  <a:schemeClr val="tx1"/>
                </a:solidFill>
              </a:rPr>
              <a:t>2 ans </a:t>
            </a:r>
            <a:r>
              <a:rPr lang="fr-FR" sz="1200" dirty="0">
                <a:solidFill>
                  <a:schemeClr val="tx1"/>
                </a:solidFill>
              </a:rPr>
              <a:t>seront retirées du SI SIAO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Si une partie du ménage reste active, elle sera évidemment conservée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Archivage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Une </a:t>
            </a:r>
            <a:r>
              <a:rPr lang="fr-FR" sz="1200" b="1" dirty="0">
                <a:solidFill>
                  <a:schemeClr val="tx1"/>
                </a:solidFill>
              </a:rPr>
              <a:t>archive légale </a:t>
            </a:r>
            <a:r>
              <a:rPr lang="fr-FR" sz="1200" dirty="0">
                <a:solidFill>
                  <a:schemeClr val="tx1"/>
                </a:solidFill>
              </a:rPr>
              <a:t>sera conservée après de retrait </a:t>
            </a:r>
            <a:r>
              <a:rPr lang="fr-FR" sz="1200" b="1" dirty="0">
                <a:solidFill>
                  <a:schemeClr val="tx1"/>
                </a:solidFill>
              </a:rPr>
              <a:t>pendant 10 ans </a:t>
            </a:r>
            <a:r>
              <a:rPr lang="fr-FR" sz="1200" dirty="0">
                <a:solidFill>
                  <a:schemeClr val="tx1"/>
                </a:solidFill>
              </a:rPr>
              <a:t>(contentieux, litiges, injonctions)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Les </a:t>
            </a:r>
            <a:r>
              <a:rPr lang="fr-FR" sz="1200" b="1" dirty="0">
                <a:solidFill>
                  <a:schemeClr val="tx1"/>
                </a:solidFill>
              </a:rPr>
              <a:t>personnes supprimées sont anonymisées </a:t>
            </a:r>
            <a:r>
              <a:rPr lang="fr-FR" sz="1200" dirty="0">
                <a:solidFill>
                  <a:schemeClr val="tx1"/>
                </a:solidFill>
              </a:rPr>
              <a:t>en vue d’être intégrées dans notre </a:t>
            </a:r>
            <a:r>
              <a:rPr lang="fr-FR" sz="1200" b="1" dirty="0">
                <a:solidFill>
                  <a:schemeClr val="tx1"/>
                </a:solidFill>
              </a:rPr>
              <a:t>future base statistique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Base statistique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 plus long terme une base statistique permettra de stocker un important volume de donnée avec une récupération plus performante des données qu’actuellement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Les données sont stockées indéfiniment et avec une anonymisation systématique.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Pour les recherches sur des personnes actives et suivies par les SIAO, le logiciel actuel sera toujours utilisé (le SI SIAO actuel)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En l’attente de la base statistique, le volume des données va évoluer en raison de la suppression massive de personnes inactives.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DDD73C5-D145-E5C0-82B2-E3B05769E3AF}"/>
              </a:ext>
            </a:extLst>
          </p:cNvPr>
          <p:cNvGrpSpPr/>
          <p:nvPr/>
        </p:nvGrpSpPr>
        <p:grpSpPr>
          <a:xfrm>
            <a:off x="5410063" y="2350973"/>
            <a:ext cx="1174750" cy="601663"/>
            <a:chOff x="546100" y="1612899"/>
            <a:chExt cx="1174750" cy="6016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DBEAB71-53FF-4C81-D5FC-E579CF3F0A8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99C1675-F9A1-7109-C1DA-B9FAFB8D8852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Droit à l’oubli</a:t>
              </a:r>
            </a:p>
          </p:txBody>
        </p:sp>
      </p:grp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96AD425D-A64C-76F9-B74C-D504FE533B51}"/>
              </a:ext>
            </a:extLst>
          </p:cNvPr>
          <p:cNvSpPr/>
          <p:nvPr/>
        </p:nvSpPr>
        <p:spPr>
          <a:xfrm>
            <a:off x="5466422" y="2414626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Ménage</a:t>
            </a:r>
          </a:p>
        </p:txBody>
      </p:sp>
    </p:spTree>
    <p:extLst>
      <p:ext uri="{BB962C8B-B14F-4D97-AF65-F5344CB8AC3E}">
        <p14:creationId xmlns:p14="http://schemas.microsoft.com/office/powerpoint/2010/main" val="284017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6B243-5841-BF69-EA26-07442131B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BE937-4077-5E6D-9905-FE88C6EE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89174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3/4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E21715-1DA7-9298-CBC3-C5013989DAD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8A495D-9DE5-1167-ED5E-AF756F355E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989EF7-B3E7-0DBE-BD08-2D700326C54F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0B5F9E-F104-2100-8937-01C7B8EC1F9D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Correction d’un problème sur les exports des personnes orientées qui tombe en erreur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Correction d’erreurs sur certaines extractions liées à des données spécifiques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Correction de l’action qui peut démultiplier des demandes 115 et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Problèmes d’enregistrement sur des rubriques du ménage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FF650EA-9A5C-56A1-3A71-7079FF2BA715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DE31CDE-307E-6C26-92D5-0D672A6C5432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107ED214-F168-163C-028E-FAF1B3B8CD2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Problèmes remontés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A368D7-10D8-9B96-BB90-88CAF59887DE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Certificat de prise en charge : Pouvoir faire un certificat pour plusieurs personnes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Pouvoir visualiser le commentaire sur le motif de sortie (cas du « autre motif »)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Débloquer les cas de fusions avec une demande active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Mieux gérer l’historique des transferts lors des ajouts de personnes dans des demandes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Notifications : décider des informations à restituer (nominatives ou non)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Prévoir un retour de la demande au SIAO d’origine si un transfert à été refusé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55E0EFC-EEE8-AE42-296F-BD025569D269}"/>
              </a:ext>
            </a:extLst>
          </p:cNvPr>
          <p:cNvSpPr/>
          <p:nvPr/>
        </p:nvSpPr>
        <p:spPr>
          <a:xfrm>
            <a:off x="2667975" y="2425039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Incidents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C3424CE-AF6F-2040-B299-0F92BDCDEDC3}"/>
              </a:ext>
            </a:extLst>
          </p:cNvPr>
          <p:cNvGrpSpPr/>
          <p:nvPr/>
        </p:nvGrpSpPr>
        <p:grpSpPr>
          <a:xfrm>
            <a:off x="8195455" y="2361385"/>
            <a:ext cx="1174750" cy="601663"/>
            <a:chOff x="546100" y="1612899"/>
            <a:chExt cx="1174750" cy="60166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FF681B5-2A9C-503F-C8A9-15C907A27BD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C96F3749-5EB3-D33A-9C5E-D79CB2C709F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Evolutions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6801198-DC03-ADC5-EF3B-EA335EFB4A9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Besoins identifiés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82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F36BF-F6B4-4AF2-AEF9-E422C9D4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1287041"/>
            <a:ext cx="11232000" cy="960000"/>
          </a:xfrm>
        </p:spPr>
        <p:txBody>
          <a:bodyPr/>
          <a:lstStyle/>
          <a:p>
            <a:r>
              <a:rPr lang="fr-FR" dirty="0"/>
              <a:t>Situation administrative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5C5D10-730C-4D5D-8038-180B02581501}"/>
              </a:ext>
            </a:extLst>
          </p:cNvPr>
          <p:cNvSpPr/>
          <p:nvPr/>
        </p:nvSpPr>
        <p:spPr>
          <a:xfrm>
            <a:off x="6245487" y="2208915"/>
            <a:ext cx="4231238" cy="29544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22BC5B-8E96-4F62-8771-CED5CED70C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766" y="2942654"/>
            <a:ext cx="2726618" cy="1222312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  <a:latin typeface="Marianne Light" panose="02000000000000000000" pitchFamily="2" charset="0"/>
              </a:rPr>
              <a:t>Revue des référentiels</a:t>
            </a:r>
          </a:p>
          <a:p>
            <a:endParaRPr lang="fr-FR" dirty="0">
              <a:solidFill>
                <a:schemeClr val="bg1"/>
              </a:solidFill>
              <a:latin typeface="Marianne Light" panose="02000000000000000000" pitchFamily="2" charset="0"/>
            </a:endParaRPr>
          </a:p>
          <a:p>
            <a:r>
              <a:rPr lang="fr-FR" dirty="0">
                <a:solidFill>
                  <a:schemeClr val="bg1"/>
                </a:solidFill>
                <a:latin typeface="Marianne Light" panose="02000000000000000000" pitchFamily="2" charset="0"/>
              </a:rPr>
              <a:t>Calcul des droits ouverts en fonction du droit au séjour</a:t>
            </a:r>
          </a:p>
          <a:p>
            <a:endParaRPr lang="fr-FR" dirty="0">
              <a:solidFill>
                <a:schemeClr val="bg1"/>
              </a:solidFill>
              <a:latin typeface="Marianne Light" panose="02000000000000000000" pitchFamily="2" charset="0"/>
            </a:endParaRPr>
          </a:p>
          <a:p>
            <a:r>
              <a:rPr lang="fr-FR" dirty="0">
                <a:solidFill>
                  <a:schemeClr val="bg1"/>
                </a:solidFill>
                <a:latin typeface="Marianne Light" panose="02000000000000000000" pitchFamily="2" charset="0"/>
              </a:rPr>
              <a:t>Revue des parcours utilisateurs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4C0982F-DC1C-4813-81C1-483B1A488755}"/>
              </a:ext>
            </a:extLst>
          </p:cNvPr>
          <p:cNvGrpSpPr/>
          <p:nvPr/>
        </p:nvGrpSpPr>
        <p:grpSpPr>
          <a:xfrm>
            <a:off x="7913083" y="5386876"/>
            <a:ext cx="2563641" cy="727788"/>
            <a:chOff x="8817880" y="4898173"/>
            <a:chExt cx="2563641" cy="72778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E2A623-5B49-4F19-BEFF-D7E8724B9866}"/>
                </a:ext>
              </a:extLst>
            </p:cNvPr>
            <p:cNvSpPr/>
            <p:nvPr/>
          </p:nvSpPr>
          <p:spPr>
            <a:xfrm>
              <a:off x="8817880" y="4898173"/>
              <a:ext cx="2563641" cy="7277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b="1" dirty="0">
                  <a:solidFill>
                    <a:schemeClr val="bg1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Parcours FIGMA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Graphique 8" descr="Guide opérationnel avec un remplissage uni">
              <a:extLst>
                <a:ext uri="{FF2B5EF4-FFF2-40B4-BE49-F238E27FC236}">
                  <a16:creationId xmlns:a16="http://schemas.microsoft.com/office/drawing/2014/main" id="{139E1002-FFF3-4B07-BCD3-13EBA2EEE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5184" y="4956716"/>
              <a:ext cx="610702" cy="610702"/>
            </a:xfrm>
            <a:prstGeom prst="rect">
              <a:avLst/>
            </a:prstGeom>
          </p:spPr>
        </p:pic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4B49B940-929B-4CAE-B953-88C7680EEA34}"/>
              </a:ext>
            </a:extLst>
          </p:cNvPr>
          <p:cNvSpPr txBox="1"/>
          <p:nvPr/>
        </p:nvSpPr>
        <p:spPr>
          <a:xfrm>
            <a:off x="6095999" y="2035748"/>
            <a:ext cx="2925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EVOLUTIONS</a:t>
            </a:r>
          </a:p>
        </p:txBody>
      </p:sp>
      <p:pic>
        <p:nvPicPr>
          <p:cNvPr id="16" name="Graphique 15" descr="Cerveau avec un remplissage uni">
            <a:extLst>
              <a:ext uri="{FF2B5EF4-FFF2-40B4-BE49-F238E27FC236}">
                <a16:creationId xmlns:a16="http://schemas.microsoft.com/office/drawing/2014/main" id="{3C88E3B2-E63C-4FA3-BDD5-29B83FB2FD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10613" y="2811516"/>
            <a:ext cx="461665" cy="461665"/>
          </a:xfrm>
          <a:prstGeom prst="rect">
            <a:avLst/>
          </a:prstGeom>
        </p:spPr>
      </p:pic>
      <p:pic>
        <p:nvPicPr>
          <p:cNvPr id="18" name="Graphique 17" descr="Engrenages avec un remplissage uni">
            <a:extLst>
              <a:ext uri="{FF2B5EF4-FFF2-40B4-BE49-F238E27FC236}">
                <a16:creationId xmlns:a16="http://schemas.microsoft.com/office/drawing/2014/main" id="{4F5A8B75-548E-4947-85B4-3A41FB808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2837" y="3491892"/>
            <a:ext cx="517217" cy="517217"/>
          </a:xfrm>
          <a:prstGeom prst="rect">
            <a:avLst/>
          </a:prstGeom>
        </p:spPr>
      </p:pic>
      <p:pic>
        <p:nvPicPr>
          <p:cNvPr id="20" name="Graphique 19" descr="Fusée avec un remplissage uni">
            <a:extLst>
              <a:ext uri="{FF2B5EF4-FFF2-40B4-BE49-F238E27FC236}">
                <a16:creationId xmlns:a16="http://schemas.microsoft.com/office/drawing/2014/main" id="{C0D8F3A7-59D1-4FF7-B4FE-296D52EB44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12845" y="4237651"/>
            <a:ext cx="457200" cy="4572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458188C-87DD-4C32-8622-66BC60AB6C64}"/>
              </a:ext>
            </a:extLst>
          </p:cNvPr>
          <p:cNvSpPr/>
          <p:nvPr/>
        </p:nvSpPr>
        <p:spPr>
          <a:xfrm>
            <a:off x="523872" y="1853637"/>
            <a:ext cx="4231238" cy="41163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A20FBAB-2A68-4E0E-B9C6-A208F7B32A96}"/>
              </a:ext>
            </a:extLst>
          </p:cNvPr>
          <p:cNvSpPr txBox="1"/>
          <p:nvPr/>
        </p:nvSpPr>
        <p:spPr>
          <a:xfrm>
            <a:off x="380410" y="1684582"/>
            <a:ext cx="243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IRRITANTS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89D4B9-3D9D-48BB-86F3-033A05E9A0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4218" y="2350694"/>
            <a:ext cx="3360000" cy="3432000"/>
          </a:xfrm>
        </p:spPr>
        <p:txBody>
          <a:bodyPr/>
          <a:lstStyle/>
          <a:p>
            <a:pPr marL="285750" indent="-285750">
              <a:buFont typeface="Marianne" panose="02000000000000000000" pitchFamily="2" charset="0"/>
              <a:buChar char="→"/>
            </a:pPr>
            <a:r>
              <a:rPr lang="fr-FR" b="1" dirty="0"/>
              <a:t>Parcours utilisateur complexe </a:t>
            </a:r>
            <a:r>
              <a:rPr lang="fr-FR" dirty="0"/>
              <a:t>: il est nécessaire pour chaque SIAO de mettre en place des procédures de remplissage spécifiques</a:t>
            </a:r>
          </a:p>
          <a:p>
            <a:pPr marL="285750" indent="-285750">
              <a:buFont typeface="Marianne" panose="02000000000000000000" pitchFamily="2" charset="0"/>
              <a:buChar char="→"/>
            </a:pPr>
            <a:r>
              <a:rPr lang="fr-FR" dirty="0"/>
              <a:t>Les utilisateurs n’ont pas toutes les informations au moment du remplissage</a:t>
            </a:r>
          </a:p>
          <a:p>
            <a:pPr marL="285750" indent="-285750">
              <a:buFont typeface="Marianne" panose="02000000000000000000" pitchFamily="2" charset="0"/>
              <a:buChar char="→"/>
            </a:pPr>
            <a:r>
              <a:rPr lang="fr-FR" dirty="0"/>
              <a:t>L’ensemble des situations administratives ne sont pas couvertes</a:t>
            </a:r>
          </a:p>
          <a:p>
            <a:pPr marL="285750" indent="-285750">
              <a:buFont typeface="Marianne" panose="02000000000000000000" pitchFamily="2" charset="0"/>
              <a:buChar char="→"/>
            </a:pPr>
            <a:r>
              <a:rPr lang="fr-FR" b="1" dirty="0"/>
              <a:t>Respect des droits des ménages </a:t>
            </a:r>
            <a:r>
              <a:rPr lang="fr-FR" dirty="0"/>
              <a:t>peut ne pas être optimal du fait des limites de l’outil ou de procédures internes spécifiques à un hébergeur donné</a:t>
            </a:r>
          </a:p>
        </p:txBody>
      </p:sp>
      <p:pic>
        <p:nvPicPr>
          <p:cNvPr id="24" name="Graphique 23" descr="Flèche : courbe légère avec un remplissage uni">
            <a:extLst>
              <a:ext uri="{FF2B5EF4-FFF2-40B4-BE49-F238E27FC236}">
                <a16:creationId xmlns:a16="http://schemas.microsoft.com/office/drawing/2014/main" id="{016A842E-59A1-4C58-A2BC-3BD8BA8B693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69253" y="3438492"/>
            <a:ext cx="914400" cy="914400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D793866C-BF04-6B8C-5EA8-C8BF012FF4C5}"/>
              </a:ext>
            </a:extLst>
          </p:cNvPr>
          <p:cNvSpPr txBox="1">
            <a:spLocks/>
          </p:cNvSpPr>
          <p:nvPr/>
        </p:nvSpPr>
        <p:spPr bwMode="gray">
          <a:xfrm>
            <a:off x="480000" y="89174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4/4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5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23/04/2025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99308"/>
              </p:ext>
            </p:extLst>
          </p:nvPr>
        </p:nvGraphicFramePr>
        <p:xfrm>
          <a:off x="468300" y="1290320"/>
          <a:ext cx="11232000" cy="499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94208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585882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499618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rtl="0" fontAlgn="ctr">
                        <a:buFont typeface="+mj-lt"/>
                        <a:buAutoNum type="arabicPeriod"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84694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09240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82388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41738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745154"/>
                  </a:ext>
                </a:extLst>
              </a:tr>
              <a:tr h="499618">
                <a:tc>
                  <a:txBody>
                    <a:bodyPr/>
                    <a:lstStyle/>
                    <a:p>
                      <a:endParaRPr lang="fr-FR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1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04C4B4-2E2D-4B8D-94F6-5ADC1D776E3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508a59e5-b22a-41ad-92a4-10dd5b0c4401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Grand écran</PresentationFormat>
  <Paragraphs>150</Paragraphs>
  <Slides>11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2" baseType="lpstr">
      <vt:lpstr>Arial</vt:lpstr>
      <vt:lpstr>Calibri</vt:lpstr>
      <vt:lpstr>Marianne</vt:lpstr>
      <vt:lpstr>Marianne Light</vt:lpstr>
      <vt:lpstr>1_GOUVERNEMENT</vt:lpstr>
      <vt:lpstr>2_GOUVERNEMENT</vt:lpstr>
      <vt:lpstr>GOUVERNEMENT</vt:lpstr>
      <vt:lpstr>3_GOUVERNEMENT</vt:lpstr>
      <vt:lpstr>4_GOUVERNEMENT</vt:lpstr>
      <vt:lpstr>5_GOUVERNEMENT</vt:lpstr>
      <vt:lpstr>Worksheet</vt:lpstr>
      <vt:lpstr>Présentation PowerPoint</vt:lpstr>
      <vt:lpstr>Sommaire</vt:lpstr>
      <vt:lpstr>1. Thématiques identifiées</vt:lpstr>
      <vt:lpstr>2. Liste des sujets 1/4</vt:lpstr>
      <vt:lpstr>Référentiel des motifs liés aux demandes avec proposition de reprise de données</vt:lpstr>
      <vt:lpstr>2. Liste des sujets 2/4</vt:lpstr>
      <vt:lpstr>2. Liste des sujets 3/4</vt:lpstr>
      <vt:lpstr>Situation administrative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103</cp:revision>
  <dcterms:created xsi:type="dcterms:W3CDTF">2024-10-23T10:18:38Z</dcterms:created>
  <dcterms:modified xsi:type="dcterms:W3CDTF">2025-04-23T10:17:19Z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