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9" r:id="rId6"/>
    <p:sldMasterId id="2147483689" r:id="rId7"/>
    <p:sldMasterId id="2147483697" r:id="rId8"/>
    <p:sldMasterId id="2147483707" r:id="rId9"/>
  </p:sldMasterIdLst>
  <p:notesMasterIdLst>
    <p:notesMasterId r:id="rId21"/>
  </p:notesMasterIdLst>
  <p:sldIdLst>
    <p:sldId id="273" r:id="rId10"/>
    <p:sldId id="274" r:id="rId11"/>
    <p:sldId id="272" r:id="rId12"/>
    <p:sldId id="298" r:id="rId13"/>
    <p:sldId id="299" r:id="rId14"/>
    <p:sldId id="286" r:id="rId15"/>
    <p:sldId id="288" r:id="rId16"/>
    <p:sldId id="279" r:id="rId17"/>
    <p:sldId id="284" r:id="rId18"/>
    <p:sldId id="300" r:id="rId19"/>
    <p:sldId id="282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FF"/>
    <a:srgbClr val="C1E9FF"/>
    <a:srgbClr val="E3FEAC"/>
    <a:srgbClr val="AF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6395" autoAdjust="0"/>
  </p:normalViewPr>
  <p:slideViewPr>
    <p:cSldViewPr snapToGrid="0">
      <p:cViewPr varScale="1">
        <p:scale>
          <a:sx n="151" d="100"/>
          <a:sy n="151" d="100"/>
        </p:scale>
        <p:origin x="190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C59B8-57B7-4006-9870-FBD76B274716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81D-FC9B-4E91-A5E2-BC0105D5FD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5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6A28309-58F9-4FE2-AA26-7C2018BF246D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78101D17-0574-414C-8271-2797B268B8CF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71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4F57-4AD2-4454-A28B-8BBE0C3BE30D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61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037-9151-4990-AC1C-5E9B9602A2EE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640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5539-6AA7-48B8-B3D8-C8FE9EEC6324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603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494D-056C-4F2E-A42A-A363F57A8A87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6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C62-4D51-427E-8F26-33CF016A3893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51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95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CAA48AF5-E4CF-4D17-80FB-EF6C5687F547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407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612BD64B-52DD-4CE5-91EE-39AE5184906A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330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B22EE23-9E0F-448B-9C0B-C964E8EC20E0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CCB0844-C8A5-4DC7-B687-3EFF1519E52B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9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cxnSp>
        <p:nvCxnSpPr>
          <p:cNvPr id="5" name="Google Shape;169;p14">
            <a:extLst>
              <a:ext uri="{FF2B5EF4-FFF2-40B4-BE49-F238E27FC236}">
                <a16:creationId xmlns:a16="http://schemas.microsoft.com/office/drawing/2014/main" id="{D039B1D2-01F3-D5CE-D228-5DE1D2D7A062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C901901E-D62A-87CB-C82F-43E2B3BF7D0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61DAE855-ADD2-551C-6219-8075263105C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77C6EFA8-0C2A-C1E9-841C-95156BB0BD7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3585832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8237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cxnSp>
        <p:nvCxnSpPr>
          <p:cNvPr id="7" name="Google Shape;169;p14">
            <a:extLst>
              <a:ext uri="{FF2B5EF4-FFF2-40B4-BE49-F238E27FC236}">
                <a16:creationId xmlns:a16="http://schemas.microsoft.com/office/drawing/2014/main" id="{986C5777-8FB1-CC6E-4383-6537DD4B213A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BA451393-2C0B-76C9-7A60-426D4115DF5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AC0EB233-D314-C1DC-298A-81378EF19C1E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A9F2D58E-FB11-0CA5-F1EB-A58F492624D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25/01/2024</a:t>
            </a:r>
          </a:p>
        </p:txBody>
      </p:sp>
    </p:spTree>
    <p:extLst>
      <p:ext uri="{BB962C8B-B14F-4D97-AF65-F5344CB8AC3E}">
        <p14:creationId xmlns:p14="http://schemas.microsoft.com/office/powerpoint/2010/main" val="3521262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14854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COPIL">
  <p:cSld name="Titre COPIL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479999" y="737517"/>
            <a:ext cx="11232000" cy="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body" idx="1"/>
          </p:nvPr>
        </p:nvSpPr>
        <p:spPr>
          <a:xfrm>
            <a:off x="4416000" y="240000"/>
            <a:ext cx="72960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rabicPeriod"/>
              <a:defRPr sz="1000" b="1"/>
            </a:lvl1pPr>
            <a:lvl2pPr marL="1219170" lvl="1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lphaLcPeriod"/>
              <a:defRPr sz="1000"/>
            </a:lvl2pPr>
            <a:lvl3pPr marL="1828754" lvl="2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17"/>
          <p:cNvSpPr txBox="1">
            <a:spLocks noGrp="1"/>
          </p:cNvSpPr>
          <p:nvPr>
            <p:ph type="body" idx="2"/>
          </p:nvPr>
        </p:nvSpPr>
        <p:spPr>
          <a:xfrm>
            <a:off x="479999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17"/>
          <p:cNvSpPr txBox="1">
            <a:spLocks noGrp="1"/>
          </p:cNvSpPr>
          <p:nvPr>
            <p:ph type="body" idx="3"/>
          </p:nvPr>
        </p:nvSpPr>
        <p:spPr>
          <a:xfrm>
            <a:off x="4416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body" idx="4"/>
          </p:nvPr>
        </p:nvSpPr>
        <p:spPr>
          <a:xfrm>
            <a:off x="8352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197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715310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45504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96199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8137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755870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95" indent="-527995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604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9" indent="-143999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9" indent="-143999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37554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04814"/>
            <a:ext cx="10585451" cy="471069"/>
          </a:xfrm>
        </p:spPr>
        <p:txBody>
          <a:bodyPr wrap="square"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fr-FR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74713" y="980885"/>
            <a:ext cx="10585451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lang="fr-FR" dirty="0"/>
            </a:lvl1pPr>
          </a:lstStyle>
          <a:p>
            <a:pPr marL="0" lvl="0" indent="0">
              <a:spcBef>
                <a:spcPts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A4C4EFED-F336-ED04-A2B5-D6957A185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225" y="6357043"/>
            <a:ext cx="3495672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>
              <a:defRPr lang="fr-FR" sz="1000" dirty="0"/>
            </a:lvl1pPr>
          </a:lstStyle>
          <a:p>
            <a:pPr>
              <a:spcBef>
                <a:spcPts val="601"/>
              </a:spcBef>
            </a:pPr>
            <a:r>
              <a:rPr lang="fr-FR" dirty="0"/>
              <a:t>Offre T3 - bilan affinage et trajectoire</a:t>
            </a:r>
          </a:p>
        </p:txBody>
      </p:sp>
    </p:spTree>
    <p:extLst>
      <p:ext uri="{BB962C8B-B14F-4D97-AF65-F5344CB8AC3E}">
        <p14:creationId xmlns:p14="http://schemas.microsoft.com/office/powerpoint/2010/main" val="1090375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60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24810751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1699911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1" indent="-527981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047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4" indent="-143994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4" indent="-143994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92854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 bwMode="gray">
          <a:xfrm>
            <a:off x="478779" y="6378000"/>
            <a:ext cx="7872000" cy="480000"/>
          </a:xfrm>
        </p:spPr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43E6FD-AB27-4108-A2FC-346BB5F75E3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3"/>
          </p:nvPr>
        </p:nvSpPr>
        <p:spPr bwMode="gray">
          <a:xfrm>
            <a:off x="687919" y="1484321"/>
            <a:ext cx="10784416" cy="4681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429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078C76F-8411-4B5E-B1B4-7C80E9F631B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53732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6" y="404814"/>
            <a:ext cx="7235825" cy="471069"/>
          </a:xfrm>
        </p:spPr>
        <p:txBody>
          <a:bodyPr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en-US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4716" y="980883"/>
            <a:ext cx="7235825" cy="276999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r>
              <a:rPr lang="fr-FR"/>
              <a:t>Cliquez pour modifier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2044749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22C72787-DC05-44E4-A8A7-EA31666ECC30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75804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D77D-7666-49FD-B502-5F440F0A1806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7484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9C9A-A0B6-454E-AB85-5E08EC7D603E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2512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7701-97A5-4DF3-B7EE-2DDC6458354B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525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3521-2E5D-4A22-BD8D-2C1781FC521D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63109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898B-8EB2-46B4-8820-43C858D6D942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77140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1A7FDA07-DF30-4A43-93E2-DCE440059228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12797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944757A-3A12-4F1F-A537-58B76CD64F74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00875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9944757A-3A12-4F1F-A537-58B76CD64F74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741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0E10C516-08A8-43C7-83FF-CC8150ED7CCA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0549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7D0549B5-8424-4CD6-BE61-8FE4FBADC8FA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4243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5E1B7-9EA3-4754-B4B0-CF3B0063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A659A-BFDD-4791-8C92-194D513F5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7482-1CE4-489C-936A-7DC3CC42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B6BA-8AED-471E-9EB1-2CA5674A6325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B089-F118-4450-A2C5-98D88D7C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088FA-760B-4941-B20F-F8B63C17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4A11-5BBC-4C39-AF9D-1F882C368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07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fld id="{45AB190F-45FE-4C5A-B584-40B07C589B2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526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8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FD29E78E-4CEA-4D40-BF8D-5F9F75AA2EBD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717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EAF5609-065B-4BA4-8F55-E09C0D2ABC27}" type="datetime1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0333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  <p:cxnSp>
        <p:nvCxnSpPr>
          <p:cNvPr id="14" name="Google Shape;169;p14">
            <a:extLst>
              <a:ext uri="{FF2B5EF4-FFF2-40B4-BE49-F238E27FC236}">
                <a16:creationId xmlns:a16="http://schemas.microsoft.com/office/drawing/2014/main" id="{BCC06D1D-78A4-90D9-320E-35976AFD1888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3FD3B5A3-6EC0-E99E-595F-9BA34DCA56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D2A81AFE-8E52-DDDD-1545-403D4361465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A083FAF4-F4BC-6A18-2113-3ABD8379C40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22982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6" r:id="rId6"/>
  </p:sldLayoutIdLst>
  <p:hf hdr="0" dt="0"/>
  <p:txStyles>
    <p:titleStyle>
      <a:lvl1pPr algn="l" defTabSz="1219187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87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6" indent="-95999" algn="l" defTabSz="1219187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94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64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8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2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5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7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1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8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2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5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49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5" r:id="rId7"/>
  </p:sldLayoutIdLst>
  <p:hf hdr="0" dt="0"/>
  <p:txStyles>
    <p:titleStyle>
      <a:lvl1pPr algn="l" defTabSz="1219158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58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indent="-95999" algn="l" defTabSz="1219158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73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6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682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261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840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417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9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3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1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93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71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4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27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55BE00D-CB04-404A-9517-636075592FE0}" type="datetime1">
              <a:rPr lang="fr-FR" smtClean="0"/>
              <a:pPr>
                <a:defRPr/>
              </a:pPr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93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hyperlink" Target="https://basedeconnaissances.sisiao.dihal.gouv.fr/support/notice-%C3%A0-destination-des-m%C3%A9nages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basedeconnaissances.sisiao.dihal.gouv.fr/support/politique-g%C3%A9n%C3%A9rale-de-confidentialit%C3%A9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hyperlink" Target="https://basedeconnaissances.sisiao.dihal.gouv.fr/support/accord-cadre-relatif-aux-r%C3%A9sidences-social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5732CFF6-19D4-F3D1-0D63-CD9769C4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BCBA9E-90CC-1C2B-B5C3-7C51304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B9CF41-B6D8-3C75-AB76-3F76C31A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FD01809-527B-BFBF-C6EE-ACC6997F9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4400" dirty="0"/>
              <a:t>comité</a:t>
            </a:r>
            <a:r>
              <a:rPr lang="fr-FR" dirty="0"/>
              <a:t> référents SI SIAO</a:t>
            </a:r>
          </a:p>
          <a:p>
            <a:r>
              <a:rPr lang="fr-FR" sz="2800" b="0" dirty="0"/>
              <a:t>MARS 2025</a:t>
            </a:r>
          </a:p>
        </p:txBody>
      </p:sp>
    </p:spTree>
    <p:extLst>
      <p:ext uri="{BB962C8B-B14F-4D97-AF65-F5344CB8AC3E}">
        <p14:creationId xmlns:p14="http://schemas.microsoft.com/office/powerpoint/2010/main" val="136625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3EC0BF2-3954-0100-6855-636E9909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 des motifs liés aux demandes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DAF3CC-7C64-C0B9-CBC6-375D8C0B64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EB5F49-26BA-72BD-955B-4A56CCA054A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  <a:endParaRPr lang="fr-FR" dirty="0"/>
          </a:p>
        </p:txBody>
      </p:sp>
      <p:graphicFrame>
        <p:nvGraphicFramePr>
          <p:cNvPr id="8" name="Objet 7">
            <a:extLst>
              <a:ext uri="{FF2B5EF4-FFF2-40B4-BE49-F238E27FC236}">
                <a16:creationId xmlns:a16="http://schemas.microsoft.com/office/drawing/2014/main" id="{A3578507-B379-7A8F-FD45-B59E39CE00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22878"/>
              </p:ext>
            </p:extLst>
          </p:nvPr>
        </p:nvGraphicFramePr>
        <p:xfrm>
          <a:off x="4540250" y="2882263"/>
          <a:ext cx="2609850" cy="2229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249" imgH="781050" progId="Excel.Sheet.12">
                  <p:embed/>
                </p:oleObj>
              </mc:Choice>
              <mc:Fallback>
                <p:oleObj name="Worksheet" showAsIcon="1" r:id="rId2" imgW="914249" imgH="7810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40250" y="2882263"/>
                        <a:ext cx="2609850" cy="2229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297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BC86DF-9CE8-9918-D609-05BDEC4DC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7348" y="2459040"/>
            <a:ext cx="11700000" cy="3822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B85B160-D046-18E7-B86A-F896A927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et suggestions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A35C8-A110-5314-2DEA-1796DEC85D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6935-EE99-3DF0-28AA-2148E77C1E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pic>
        <p:nvPicPr>
          <p:cNvPr id="7" name="Graphique 6" descr="Questions avec un remplissage uni">
            <a:extLst>
              <a:ext uri="{FF2B5EF4-FFF2-40B4-BE49-F238E27FC236}">
                <a16:creationId xmlns:a16="http://schemas.microsoft.com/office/drawing/2014/main" id="{21CABB6A-8DCF-ED89-E6D0-E5603B775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7514" y="90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8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EFF5AB9-7B85-8B59-3F95-414EF6B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662C48-4EA7-BAB4-5AFF-6951858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CCB0844-C8A5-4DC7-B687-3EFF1519E52B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BF223A-375B-8A6D-B7F5-095E3C1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05330F-C394-A57E-9093-BB85704DF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999" y="2160000"/>
            <a:ext cx="6639258" cy="2403976"/>
          </a:xfrm>
        </p:spPr>
        <p:txBody>
          <a:bodyPr/>
          <a:lstStyle/>
          <a:p>
            <a:r>
              <a:rPr lang="fr-FR" sz="1800" dirty="0"/>
              <a:t> Thématiques identifiées</a:t>
            </a:r>
          </a:p>
          <a:p>
            <a:r>
              <a:rPr lang="fr-FR" sz="1800" dirty="0"/>
              <a:t> Liste des sujets</a:t>
            </a:r>
          </a:p>
          <a:p>
            <a:r>
              <a:rPr lang="fr-FR" sz="1800" dirty="0"/>
              <a:t> Relevé d’informations, décisions et d’actions</a:t>
            </a:r>
          </a:p>
        </p:txBody>
      </p:sp>
    </p:spTree>
    <p:extLst>
      <p:ext uri="{BB962C8B-B14F-4D97-AF65-F5344CB8AC3E}">
        <p14:creationId xmlns:p14="http://schemas.microsoft.com/office/powerpoint/2010/main" val="2488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485" y="1200153"/>
            <a:ext cx="11231033" cy="421614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1. Thématiques identifiées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4874DC1-A230-E90F-9620-5157B2D98187}"/>
              </a:ext>
            </a:extLst>
          </p:cNvPr>
          <p:cNvSpPr/>
          <p:nvPr/>
        </p:nvSpPr>
        <p:spPr>
          <a:xfrm>
            <a:off x="480482" y="1967163"/>
            <a:ext cx="2863515" cy="45740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i="1" dirty="0">
                <a:solidFill>
                  <a:schemeClr val="tx1"/>
                </a:solidFill>
              </a:rPr>
              <a:t>Les thématiques </a:t>
            </a:r>
            <a:r>
              <a:rPr lang="fr-FR" sz="1400" b="1" i="1" dirty="0">
                <a:solidFill>
                  <a:schemeClr val="tx1"/>
                </a:solidFill>
              </a:rPr>
              <a:t>demandes</a:t>
            </a:r>
            <a:r>
              <a:rPr lang="fr-FR" sz="1400" i="1" dirty="0">
                <a:solidFill>
                  <a:schemeClr val="tx1"/>
                </a:solidFill>
              </a:rPr>
              <a:t> et </a:t>
            </a:r>
            <a:r>
              <a:rPr lang="fr-FR" sz="1400" b="1" i="1" dirty="0">
                <a:solidFill>
                  <a:schemeClr val="tx1"/>
                </a:solidFill>
              </a:rPr>
              <a:t>extractions</a:t>
            </a:r>
            <a:r>
              <a:rPr lang="fr-FR" sz="1400" i="1" dirty="0">
                <a:solidFill>
                  <a:schemeClr val="tx1"/>
                </a:solidFill>
              </a:rPr>
              <a:t> ont été identifiées dans les demandes les plus récurrentes et les plus impactantes.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248EA83-F139-ADF3-BD54-0A7F9AF95F29}"/>
              </a:ext>
            </a:extLst>
          </p:cNvPr>
          <p:cNvSpPr/>
          <p:nvPr/>
        </p:nvSpPr>
        <p:spPr>
          <a:xfrm>
            <a:off x="3549316" y="1967163"/>
            <a:ext cx="8162201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Thématiques du SI SIAO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EE9B679-AEAA-67AC-9DBA-F2EBFA57A0C0}"/>
              </a:ext>
            </a:extLst>
          </p:cNvPr>
          <p:cNvGrpSpPr/>
          <p:nvPr/>
        </p:nvGrpSpPr>
        <p:grpSpPr>
          <a:xfrm>
            <a:off x="3549316" y="2523946"/>
            <a:ext cx="1174750" cy="601663"/>
            <a:chOff x="546100" y="1612899"/>
            <a:chExt cx="1174750" cy="60166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E04571F-9635-A138-3EA3-67C4E473349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6" name="Rectangle : coins arrondis 115">
              <a:extLst>
                <a:ext uri="{FF2B5EF4-FFF2-40B4-BE49-F238E27FC236}">
                  <a16:creationId xmlns:a16="http://schemas.microsoft.com/office/drawing/2014/main" id="{C067294A-8395-1756-580E-23A5C7B208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B8D42A5-0284-648B-EBDE-8F947054907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Administration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D7AE491E-4C3E-97C4-B70D-23830D9A61AE}"/>
              </a:ext>
            </a:extLst>
          </p:cNvPr>
          <p:cNvGrpSpPr/>
          <p:nvPr/>
        </p:nvGrpSpPr>
        <p:grpSpPr>
          <a:xfrm>
            <a:off x="4921249" y="2523945"/>
            <a:ext cx="1174750" cy="601663"/>
            <a:chOff x="546100" y="1612899"/>
            <a:chExt cx="1174750" cy="6016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5F1AAEA-B8A1-EB48-43FE-93C8BCA7AE0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0" name="Rectangle : coins arrondis 119">
              <a:extLst>
                <a:ext uri="{FF2B5EF4-FFF2-40B4-BE49-F238E27FC236}">
                  <a16:creationId xmlns:a16="http://schemas.microsoft.com/office/drawing/2014/main" id="{5178A734-A763-A860-1E4F-B7835EB4B9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F072ED77-E50C-5B58-1853-53B8C29EC52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7E8A5B3E-8D6F-BECF-51E3-9F4AB6A17361}"/>
              </a:ext>
            </a:extLst>
          </p:cNvPr>
          <p:cNvGrpSpPr/>
          <p:nvPr/>
        </p:nvGrpSpPr>
        <p:grpSpPr>
          <a:xfrm>
            <a:off x="6301318" y="2530450"/>
            <a:ext cx="1174750" cy="601663"/>
            <a:chOff x="546100" y="1612899"/>
            <a:chExt cx="1174750" cy="60166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3453A4B-21FF-BD17-A035-CBFB6A87E72B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62B5E59F-ADFF-0EC7-5161-0DCE1A897A9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06491E3-0AEC-3637-E3DB-A47ECA6B1B2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3039300B-A135-9903-CED4-684950C3CCFD}"/>
              </a:ext>
            </a:extLst>
          </p:cNvPr>
          <p:cNvGrpSpPr/>
          <p:nvPr/>
        </p:nvGrpSpPr>
        <p:grpSpPr>
          <a:xfrm>
            <a:off x="3549316" y="3300640"/>
            <a:ext cx="1174750" cy="601663"/>
            <a:chOff x="546100" y="1612899"/>
            <a:chExt cx="1174750" cy="60166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22CFDC4-4AAE-C2D4-6C8E-FA7AA923DC7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8" name="Rectangle : coins arrondis 127">
              <a:extLst>
                <a:ext uri="{FF2B5EF4-FFF2-40B4-BE49-F238E27FC236}">
                  <a16:creationId xmlns:a16="http://schemas.microsoft.com/office/drawing/2014/main" id="{765631E3-45EF-748D-55C8-EACB2A76064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A7A2A0A-E58A-7F1E-47B5-A19CCFDAF0D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et création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292A31B6-7B7D-340C-FD88-2ADEF23E46D8}"/>
              </a:ext>
            </a:extLst>
          </p:cNvPr>
          <p:cNvGrpSpPr/>
          <p:nvPr/>
        </p:nvGrpSpPr>
        <p:grpSpPr>
          <a:xfrm>
            <a:off x="4921249" y="3300639"/>
            <a:ext cx="1174750" cy="601663"/>
            <a:chOff x="546100" y="1612899"/>
            <a:chExt cx="1174750" cy="601663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B4186C6-399D-67F0-B37B-19CE0449D2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2" name="Rectangle : coins arrondis 131">
              <a:extLst>
                <a:ext uri="{FF2B5EF4-FFF2-40B4-BE49-F238E27FC236}">
                  <a16:creationId xmlns:a16="http://schemas.microsoft.com/office/drawing/2014/main" id="{8D4578E4-A518-B708-CC28-D070CB2BD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BA997157-9997-C93E-4101-A29946DD179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64E2CF1C-2C84-82AB-3FE5-EA3D04485A27}"/>
              </a:ext>
            </a:extLst>
          </p:cNvPr>
          <p:cNvGrpSpPr/>
          <p:nvPr/>
        </p:nvGrpSpPr>
        <p:grpSpPr>
          <a:xfrm>
            <a:off x="6301318" y="3307144"/>
            <a:ext cx="1174750" cy="601663"/>
            <a:chOff x="546100" y="1612899"/>
            <a:chExt cx="1174750" cy="601663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FBBB4C-37CF-13CA-55EE-AEF665B1015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6" name="Rectangle : coins arrondis 135">
              <a:extLst>
                <a:ext uri="{FF2B5EF4-FFF2-40B4-BE49-F238E27FC236}">
                  <a16:creationId xmlns:a16="http://schemas.microsoft.com/office/drawing/2014/main" id="{89948A1B-43BF-F532-121B-F1D027A0F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C91A658-0BC8-031F-E374-08E429016CC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Doublons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C4AD875-6FD4-FA12-A72F-EB6F2748AB84}"/>
              </a:ext>
            </a:extLst>
          </p:cNvPr>
          <p:cNvGrpSpPr/>
          <p:nvPr/>
        </p:nvGrpSpPr>
        <p:grpSpPr>
          <a:xfrm>
            <a:off x="3549316" y="4077690"/>
            <a:ext cx="1174750" cy="601663"/>
            <a:chOff x="546100" y="1612899"/>
            <a:chExt cx="1174750" cy="60166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7018337-4638-645F-6A6E-CEE81D61BED4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0" name="Rectangle : coins arrondis 139">
              <a:extLst>
                <a:ext uri="{FF2B5EF4-FFF2-40B4-BE49-F238E27FC236}">
                  <a16:creationId xmlns:a16="http://schemas.microsoft.com/office/drawing/2014/main" id="{674AE4FD-CD96-E4F7-F695-DBB8E52B1DA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rgbClr val="6D6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3100D372-3E89-01BF-B1E3-2B5540E828C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4A0759E1-3568-5095-7BAC-CA17872204CF}"/>
              </a:ext>
            </a:extLst>
          </p:cNvPr>
          <p:cNvGrpSpPr/>
          <p:nvPr/>
        </p:nvGrpSpPr>
        <p:grpSpPr>
          <a:xfrm>
            <a:off x="4921249" y="4077689"/>
            <a:ext cx="1174750" cy="601663"/>
            <a:chOff x="546100" y="1612899"/>
            <a:chExt cx="1174750" cy="601663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E1B251B-93E8-7C88-9D82-46611C3BA0F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99248E3C-B6E7-3F4E-9050-AA31AB55683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9F907B6F-2DC3-C01E-1C2B-D6C5FE846A0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00C5EBF2-8ACE-DDA4-701E-725FED8F69FD}"/>
              </a:ext>
            </a:extLst>
          </p:cNvPr>
          <p:cNvGrpSpPr/>
          <p:nvPr/>
        </p:nvGrpSpPr>
        <p:grpSpPr>
          <a:xfrm>
            <a:off x="6301318" y="4084194"/>
            <a:ext cx="1174750" cy="601663"/>
            <a:chOff x="546100" y="1612899"/>
            <a:chExt cx="1174750" cy="601663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D49D5F-9884-7EBA-D1E9-D2C53A22B7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55AF66E5-E9B6-11DE-63F4-D5627F0ADF6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67E8B744-4D88-A29B-ECF1-1F547E71FD4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Prestation</a:t>
              </a:r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9ADFC4F7-732B-88B6-9D43-AF890883C275}"/>
              </a:ext>
            </a:extLst>
          </p:cNvPr>
          <p:cNvGrpSpPr/>
          <p:nvPr/>
        </p:nvGrpSpPr>
        <p:grpSpPr>
          <a:xfrm>
            <a:off x="3549316" y="4853606"/>
            <a:ext cx="1174750" cy="601663"/>
            <a:chOff x="546100" y="1612899"/>
            <a:chExt cx="1174750" cy="60166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BD65BCB-3587-784C-67EB-D164950084E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92788C21-296A-2696-22F6-4A062B1EB11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5BC6077A-C703-FFF0-0F50-2510F7C6587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58584450-262E-A598-B401-93F997D6A607}"/>
              </a:ext>
            </a:extLst>
          </p:cNvPr>
          <p:cNvGrpSpPr/>
          <p:nvPr/>
        </p:nvGrpSpPr>
        <p:grpSpPr>
          <a:xfrm>
            <a:off x="4929385" y="4849375"/>
            <a:ext cx="1174750" cy="601663"/>
            <a:chOff x="546100" y="1612899"/>
            <a:chExt cx="1174750" cy="6016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D4B8919-4530-81A3-7352-3DFCA0B8EF1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6" name="Rectangle : coins arrondis 155">
              <a:extLst>
                <a:ext uri="{FF2B5EF4-FFF2-40B4-BE49-F238E27FC236}">
                  <a16:creationId xmlns:a16="http://schemas.microsoft.com/office/drawing/2014/main" id="{74A81E0C-C309-2619-3996-1E27E4C2BC3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BB2C7971-FEE6-3ED4-E353-4EF5515FD6A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4A0A752D-FF5B-3254-9ED1-BE80A4CB5BC8}"/>
              </a:ext>
            </a:extLst>
          </p:cNvPr>
          <p:cNvGrpSpPr/>
          <p:nvPr/>
        </p:nvGrpSpPr>
        <p:grpSpPr>
          <a:xfrm>
            <a:off x="6301322" y="4849375"/>
            <a:ext cx="1174750" cy="601663"/>
            <a:chOff x="546100" y="1612899"/>
            <a:chExt cx="1174750" cy="601663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CD72EBC8-9538-92EE-A0E6-5CDF3ECE36C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0" name="Rectangle : coins arrondis 159">
              <a:extLst>
                <a:ext uri="{FF2B5EF4-FFF2-40B4-BE49-F238E27FC236}">
                  <a16:creationId xmlns:a16="http://schemas.microsoft.com/office/drawing/2014/main" id="{B28E81BE-CD7B-5167-D156-B3A94597976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B75C6B4-B68A-0C0D-7FC5-80FFD1943F3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94E73D9-A79E-41E9-1165-50B0F49810F2}"/>
              </a:ext>
            </a:extLst>
          </p:cNvPr>
          <p:cNvGrpSpPr/>
          <p:nvPr/>
        </p:nvGrpSpPr>
        <p:grpSpPr>
          <a:xfrm>
            <a:off x="7683527" y="4842870"/>
            <a:ext cx="1174750" cy="601663"/>
            <a:chOff x="546100" y="1612899"/>
            <a:chExt cx="1174750" cy="601663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6AF9B59-3BE1-70F7-1084-C5C2AAF78B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4" name="Rectangle : coins arrondis 163">
              <a:extLst>
                <a:ext uri="{FF2B5EF4-FFF2-40B4-BE49-F238E27FC236}">
                  <a16:creationId xmlns:a16="http://schemas.microsoft.com/office/drawing/2014/main" id="{E9DA21E7-9206-7AC4-DEED-A844A5DC940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F7FD642-2908-F943-F134-F7E5B5CE8AE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Personnes</a:t>
              </a:r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FA640393-808C-8247-BE97-CD265903B38C}"/>
              </a:ext>
            </a:extLst>
          </p:cNvPr>
          <p:cNvGrpSpPr/>
          <p:nvPr/>
        </p:nvGrpSpPr>
        <p:grpSpPr>
          <a:xfrm>
            <a:off x="3549316" y="5618786"/>
            <a:ext cx="1174750" cy="601663"/>
            <a:chOff x="546100" y="1612899"/>
            <a:chExt cx="1174750" cy="601663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F3357F17-D638-C069-EAA0-BD1ADC281E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8" name="Rectangle : coins arrondis 167">
              <a:extLst>
                <a:ext uri="{FF2B5EF4-FFF2-40B4-BE49-F238E27FC236}">
                  <a16:creationId xmlns:a16="http://schemas.microsoft.com/office/drawing/2014/main" id="{634F8E3C-759D-E240-E9B8-87AAD9F2C26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5E8D5149-1AB2-7F91-1023-BC1198947EF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BA4106EA-6EE6-57CE-05DC-A998E6B496BF}"/>
              </a:ext>
            </a:extLst>
          </p:cNvPr>
          <p:cNvGrpSpPr/>
          <p:nvPr/>
        </p:nvGrpSpPr>
        <p:grpSpPr>
          <a:xfrm>
            <a:off x="4921249" y="5618785"/>
            <a:ext cx="1174750" cy="601663"/>
            <a:chOff x="546100" y="1612899"/>
            <a:chExt cx="1174750" cy="60166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40A37173-0C7F-8A8F-0F78-44AD95CF9D3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2" name="Rectangle : coins arrondis 171">
              <a:extLst>
                <a:ext uri="{FF2B5EF4-FFF2-40B4-BE49-F238E27FC236}">
                  <a16:creationId xmlns:a16="http://schemas.microsoft.com/office/drawing/2014/main" id="{E0B8A1EB-070A-33BA-1AF1-B9443B9D38E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5BA53370-DABB-6006-A6E6-6E0AB28C192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listes d’attente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507FF97A-65DC-2AE0-30BB-1460E9DD6AF6}"/>
              </a:ext>
            </a:extLst>
          </p:cNvPr>
          <p:cNvGrpSpPr/>
          <p:nvPr/>
        </p:nvGrpSpPr>
        <p:grpSpPr>
          <a:xfrm>
            <a:off x="9061456" y="2519653"/>
            <a:ext cx="1174750" cy="601663"/>
            <a:chOff x="546100" y="1612899"/>
            <a:chExt cx="1174750" cy="601663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87AA2D5-6F03-2B1C-BC6B-CE6C69E9D44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6" name="Rectangle : coins arrondis 175">
              <a:extLst>
                <a:ext uri="{FF2B5EF4-FFF2-40B4-BE49-F238E27FC236}">
                  <a16:creationId xmlns:a16="http://schemas.microsoft.com/office/drawing/2014/main" id="{1B71D4F5-D5E0-98C1-8845-412F0E90E2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77C23668-6E11-0B35-C44F-BBBC43DD055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territoires</a:t>
              </a:r>
            </a:p>
          </p:txBody>
        </p:sp>
      </p:grpSp>
      <p:grpSp>
        <p:nvGrpSpPr>
          <p:cNvPr id="178" name="Groupe 177">
            <a:extLst>
              <a:ext uri="{FF2B5EF4-FFF2-40B4-BE49-F238E27FC236}">
                <a16:creationId xmlns:a16="http://schemas.microsoft.com/office/drawing/2014/main" id="{9B5FEEE2-3D1C-AE26-FE82-43EE25650077}"/>
              </a:ext>
            </a:extLst>
          </p:cNvPr>
          <p:cNvGrpSpPr/>
          <p:nvPr/>
        </p:nvGrpSpPr>
        <p:grpSpPr>
          <a:xfrm>
            <a:off x="7673251" y="4091408"/>
            <a:ext cx="1174750" cy="601663"/>
            <a:chOff x="546100" y="1612899"/>
            <a:chExt cx="1174750" cy="601663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46E4D919-C55E-78EF-FF3D-7A02917DFA1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0" name="Rectangle : coins arrondis 179">
              <a:extLst>
                <a:ext uri="{FF2B5EF4-FFF2-40B4-BE49-F238E27FC236}">
                  <a16:creationId xmlns:a16="http://schemas.microsoft.com/office/drawing/2014/main" id="{3A5F6603-FC8B-A0B7-E218-D28EA117DC3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4C95811B-5781-7787-88A1-EC4A811A64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182" name="Groupe 181">
            <a:extLst>
              <a:ext uri="{FF2B5EF4-FFF2-40B4-BE49-F238E27FC236}">
                <a16:creationId xmlns:a16="http://schemas.microsoft.com/office/drawing/2014/main" id="{41BF022C-C8EC-3534-9A65-C8CA98439BFB}"/>
              </a:ext>
            </a:extLst>
          </p:cNvPr>
          <p:cNvGrpSpPr/>
          <p:nvPr/>
        </p:nvGrpSpPr>
        <p:grpSpPr>
          <a:xfrm>
            <a:off x="9045184" y="4091407"/>
            <a:ext cx="1174750" cy="601663"/>
            <a:chOff x="546100" y="1612899"/>
            <a:chExt cx="1174750" cy="601663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1F31C0D-F619-07BC-E3A1-166283F67C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703D9BF0-BB22-27B2-740C-933EEAA1EC8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id="{F34B4650-5AEE-2DD4-5B22-D19D3C2ABAE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115</a:t>
              </a:r>
            </a:p>
          </p:txBody>
        </p: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A4FC2081-9730-BF62-FB07-A55553BB876D}"/>
              </a:ext>
            </a:extLst>
          </p:cNvPr>
          <p:cNvGrpSpPr/>
          <p:nvPr/>
        </p:nvGrpSpPr>
        <p:grpSpPr>
          <a:xfrm>
            <a:off x="10425253" y="4097912"/>
            <a:ext cx="1174750" cy="601663"/>
            <a:chOff x="546100" y="1612899"/>
            <a:chExt cx="1174750" cy="601663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6C03992-88EE-178D-D4A5-8E7F35E1A7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8" name="Rectangle : coins arrondis 187">
              <a:extLst>
                <a:ext uri="{FF2B5EF4-FFF2-40B4-BE49-F238E27FC236}">
                  <a16:creationId xmlns:a16="http://schemas.microsoft.com/office/drawing/2014/main" id="{69551D68-D02F-EEEB-3988-901C93AB43D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B077836F-2BE2-1738-5B9A-498BA4BFBB4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0D1CD6D8-DAC7-DE7A-5F55-62F11B1D695E}"/>
              </a:ext>
            </a:extLst>
          </p:cNvPr>
          <p:cNvGrpSpPr/>
          <p:nvPr/>
        </p:nvGrpSpPr>
        <p:grpSpPr>
          <a:xfrm>
            <a:off x="6301318" y="5612816"/>
            <a:ext cx="1174750" cy="601663"/>
            <a:chOff x="546100" y="1612899"/>
            <a:chExt cx="1174750" cy="60166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55761DF-C6F0-5851-77D8-155F5D136E2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2" name="Rectangle : coins arrondis 191">
              <a:extLst>
                <a:ext uri="{FF2B5EF4-FFF2-40B4-BE49-F238E27FC236}">
                  <a16:creationId xmlns:a16="http://schemas.microsoft.com/office/drawing/2014/main" id="{68B4ABAD-8776-F34F-F723-85879025C16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70570EBC-7202-FF83-D55E-90FD466CB09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B23729F3-EF1F-605D-8AA3-40AE3F71EE91}"/>
              </a:ext>
            </a:extLst>
          </p:cNvPr>
          <p:cNvGrpSpPr/>
          <p:nvPr/>
        </p:nvGrpSpPr>
        <p:grpSpPr>
          <a:xfrm>
            <a:off x="7673251" y="5612815"/>
            <a:ext cx="1174750" cy="601663"/>
            <a:chOff x="546100" y="1612899"/>
            <a:chExt cx="1174750" cy="60166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99433E1-CFC8-C567-81CC-930864D1448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6" name="Rectangle : coins arrondis 195">
              <a:extLst>
                <a:ext uri="{FF2B5EF4-FFF2-40B4-BE49-F238E27FC236}">
                  <a16:creationId xmlns:a16="http://schemas.microsoft.com/office/drawing/2014/main" id="{84E97B65-D33E-4397-253D-43DC22D6833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EED35C09-5E0D-1386-431F-CC05074A4D7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groupes de places</a:t>
              </a:r>
            </a:p>
          </p:txBody>
        </p:sp>
      </p:grp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EE345BE9-1C79-263D-0EBF-56FACE0C3C1A}"/>
              </a:ext>
            </a:extLst>
          </p:cNvPr>
          <p:cNvGrpSpPr/>
          <p:nvPr/>
        </p:nvGrpSpPr>
        <p:grpSpPr>
          <a:xfrm>
            <a:off x="7681387" y="2527106"/>
            <a:ext cx="1174750" cy="601663"/>
            <a:chOff x="546100" y="1612899"/>
            <a:chExt cx="1174750" cy="601663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6591C49B-20F2-5B67-8C8D-964C09B8A1D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0" name="Rectangle : coins arrondis 199">
              <a:extLst>
                <a:ext uri="{FF2B5EF4-FFF2-40B4-BE49-F238E27FC236}">
                  <a16:creationId xmlns:a16="http://schemas.microsoft.com/office/drawing/2014/main" id="{5C25138E-E1AB-461C-1ED5-C0ECAAB9104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9BDBB9D7-15FB-5BEA-7590-F77655CC424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utilisateurs</a:t>
              </a:r>
            </a:p>
          </p:txBody>
        </p:sp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0975B1FE-9D7B-F247-C2B5-2F84C24198C7}"/>
              </a:ext>
            </a:extLst>
          </p:cNvPr>
          <p:cNvGrpSpPr/>
          <p:nvPr/>
        </p:nvGrpSpPr>
        <p:grpSpPr>
          <a:xfrm>
            <a:off x="7673251" y="3296740"/>
            <a:ext cx="1174750" cy="601663"/>
            <a:chOff x="546100" y="1612899"/>
            <a:chExt cx="1174750" cy="601663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D706ADB-9F96-02D8-3AA5-D1EA22B706B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4" name="Rectangle : coins arrondis 203">
              <a:extLst>
                <a:ext uri="{FF2B5EF4-FFF2-40B4-BE49-F238E27FC236}">
                  <a16:creationId xmlns:a16="http://schemas.microsoft.com/office/drawing/2014/main" id="{F648386D-D3F8-856E-71B8-D1FDA73FC30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58277505-352A-DE8C-2DCC-2B97A8B5D57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Notes</a:t>
              </a:r>
            </a:p>
          </p:txBody>
        </p:sp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59010211-05AC-33BD-DC15-59D7FE1A058F}"/>
              </a:ext>
            </a:extLst>
          </p:cNvPr>
          <p:cNvGrpSpPr/>
          <p:nvPr/>
        </p:nvGrpSpPr>
        <p:grpSpPr>
          <a:xfrm>
            <a:off x="9045184" y="3296739"/>
            <a:ext cx="1174750" cy="601663"/>
            <a:chOff x="546100" y="1612899"/>
            <a:chExt cx="1174750" cy="601663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803D5E1-046A-B03E-B14C-5B59F4AC0D9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8" name="Rectangle : coins arrondis 207">
              <a:extLst>
                <a:ext uri="{FF2B5EF4-FFF2-40B4-BE49-F238E27FC236}">
                  <a16:creationId xmlns:a16="http://schemas.microsoft.com/office/drawing/2014/main" id="{2A3685FF-66CD-3AF5-91D2-1E9B70502CF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B4CCE25A-6E11-C863-41B0-918816A797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16F81D34-DB51-6E25-1138-E47CCB4CB238}"/>
              </a:ext>
            </a:extLst>
          </p:cNvPr>
          <p:cNvGrpSpPr/>
          <p:nvPr/>
        </p:nvGrpSpPr>
        <p:grpSpPr>
          <a:xfrm>
            <a:off x="10425253" y="3306336"/>
            <a:ext cx="1174750" cy="601663"/>
            <a:chOff x="546100" y="1612899"/>
            <a:chExt cx="1174750" cy="601663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E5681F6-9E09-ECF4-F57F-9EFD3E60E81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2" name="Rectangle : coins arrondis 211">
              <a:extLst>
                <a:ext uri="{FF2B5EF4-FFF2-40B4-BE49-F238E27FC236}">
                  <a16:creationId xmlns:a16="http://schemas.microsoft.com/office/drawing/2014/main" id="{8A93A910-5DAE-FCFE-CDC9-7B832C560AA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13" name="ZoneTexte 212">
              <a:extLst>
                <a:ext uri="{FF2B5EF4-FFF2-40B4-BE49-F238E27FC236}">
                  <a16:creationId xmlns:a16="http://schemas.microsoft.com/office/drawing/2014/main" id="{8225694B-7ADA-DB6B-84E4-05DE821E8F4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D8AB4CEA-B9D8-64D7-DC0C-93A7C0DDD7AA}"/>
              </a:ext>
            </a:extLst>
          </p:cNvPr>
          <p:cNvGrpSpPr/>
          <p:nvPr/>
        </p:nvGrpSpPr>
        <p:grpSpPr>
          <a:xfrm>
            <a:off x="9045184" y="5609496"/>
            <a:ext cx="1174750" cy="601663"/>
            <a:chOff x="546100" y="1612899"/>
            <a:chExt cx="1174750" cy="601663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382BD42-84EF-C82E-203B-CEED71DCF55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6" name="Rectangle : coins arrondis 215">
              <a:extLst>
                <a:ext uri="{FF2B5EF4-FFF2-40B4-BE49-F238E27FC236}">
                  <a16:creationId xmlns:a16="http://schemas.microsoft.com/office/drawing/2014/main" id="{804D8C52-4802-CFE7-AB06-12E0B14D43A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240F4E1-69CB-334E-CBC1-E367D813A21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accompagnements</a:t>
              </a:r>
            </a:p>
          </p:txBody>
        </p:sp>
      </p:grpSp>
      <p:sp>
        <p:nvSpPr>
          <p:cNvPr id="220" name="Rectangle 219">
            <a:extLst>
              <a:ext uri="{FF2B5EF4-FFF2-40B4-BE49-F238E27FC236}">
                <a16:creationId xmlns:a16="http://schemas.microsoft.com/office/drawing/2014/main" id="{5B24846B-CD5B-B4EC-17CE-8F1595084460}"/>
              </a:ext>
            </a:extLst>
          </p:cNvPr>
          <p:cNvSpPr/>
          <p:nvPr/>
        </p:nvSpPr>
        <p:spPr>
          <a:xfrm>
            <a:off x="4811060" y="5564730"/>
            <a:ext cx="1326777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E2C16B-B9AD-C9E0-F796-8A532EC4BA3F}"/>
              </a:ext>
            </a:extLst>
          </p:cNvPr>
          <p:cNvSpPr/>
          <p:nvPr/>
        </p:nvSpPr>
        <p:spPr>
          <a:xfrm>
            <a:off x="8910917" y="4038435"/>
            <a:ext cx="2800600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9B4D8C-9B1C-D131-7471-0F9AF6FA25B8}"/>
              </a:ext>
            </a:extLst>
          </p:cNvPr>
          <p:cNvSpPr/>
          <p:nvPr/>
        </p:nvSpPr>
        <p:spPr>
          <a:xfrm>
            <a:off x="6263340" y="3943002"/>
            <a:ext cx="1326777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F80AFE-4C9F-515E-D0BE-822960D992F9}"/>
              </a:ext>
            </a:extLst>
          </p:cNvPr>
          <p:cNvSpPr/>
          <p:nvPr/>
        </p:nvSpPr>
        <p:spPr>
          <a:xfrm>
            <a:off x="3549317" y="2395022"/>
            <a:ext cx="6892688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124352-0BA7-2953-C8AA-B696CC009BBE}"/>
              </a:ext>
            </a:extLst>
          </p:cNvPr>
          <p:cNvSpPr/>
          <p:nvPr/>
        </p:nvSpPr>
        <p:spPr>
          <a:xfrm>
            <a:off x="3445690" y="4715645"/>
            <a:ext cx="5635300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200FBF-5CDF-7101-D995-804F48073AE9}"/>
              </a:ext>
            </a:extLst>
          </p:cNvPr>
          <p:cNvSpPr/>
          <p:nvPr/>
        </p:nvSpPr>
        <p:spPr>
          <a:xfrm>
            <a:off x="7630416" y="5564729"/>
            <a:ext cx="2971843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9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62718-BFFF-D218-11BB-18AAFFACB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>
            <a:extLst>
              <a:ext uri="{FF2B5EF4-FFF2-40B4-BE49-F238E27FC236}">
                <a16:creationId xmlns:a16="http://schemas.microsoft.com/office/drawing/2014/main" id="{FDE206B4-DBD6-8B0B-D4BF-E26679E4FFFA}"/>
              </a:ext>
            </a:extLst>
          </p:cNvPr>
          <p:cNvSpPr/>
          <p:nvPr/>
        </p:nvSpPr>
        <p:spPr>
          <a:xfrm>
            <a:off x="6508376" y="107576"/>
            <a:ext cx="5151718" cy="12391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         </a:t>
            </a:r>
            <a:r>
              <a:rPr lang="fr-FR" dirty="0">
                <a:solidFill>
                  <a:schemeClr val="tx1"/>
                </a:solidFill>
              </a:rPr>
              <a:t>Jalons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932A54-5320-812B-D036-AE86C8BA8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1/4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501FC2-EFE4-B6AE-1D1A-2AECF7A2E7E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631C2A-31F4-A354-193A-17F5BCBD9C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1E25C8-E4FA-5948-413E-9B12CBB5DD89}"/>
              </a:ext>
            </a:extLst>
          </p:cNvPr>
          <p:cNvSpPr txBox="1">
            <a:spLocks/>
          </p:cNvSpPr>
          <p:nvPr/>
        </p:nvSpPr>
        <p:spPr bwMode="gray">
          <a:xfrm>
            <a:off x="651435" y="58024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Délégation interministérielle à l’hébergement et à l’accès au logement</a:t>
            </a: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E9008C-ADD2-9160-C62E-599FEEE1AEB7}"/>
              </a:ext>
            </a:extLst>
          </p:cNvPr>
          <p:cNvSpPr/>
          <p:nvPr/>
        </p:nvSpPr>
        <p:spPr>
          <a:xfrm>
            <a:off x="480484" y="1691341"/>
            <a:ext cx="11231031" cy="4834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903CA7D-20FB-A4A0-A801-C7D4716FE5AF}"/>
              </a:ext>
            </a:extLst>
          </p:cNvPr>
          <p:cNvCxnSpPr/>
          <p:nvPr/>
        </p:nvCxnSpPr>
        <p:spPr>
          <a:xfrm>
            <a:off x="537882" y="2432433"/>
            <a:ext cx="11002683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EF281B1-C049-5263-2948-9DE3AA85E612}"/>
              </a:ext>
            </a:extLst>
          </p:cNvPr>
          <p:cNvCxnSpPr/>
          <p:nvPr/>
        </p:nvCxnSpPr>
        <p:spPr>
          <a:xfrm>
            <a:off x="537882" y="3260178"/>
            <a:ext cx="11002683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9D948F8-5B91-C57B-9A6A-5153983D73E8}"/>
              </a:ext>
            </a:extLst>
          </p:cNvPr>
          <p:cNvCxnSpPr/>
          <p:nvPr/>
        </p:nvCxnSpPr>
        <p:spPr>
          <a:xfrm>
            <a:off x="537882" y="4055051"/>
            <a:ext cx="11002683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1A2230E9-75FC-BBB8-C607-0AB90A97EE98}"/>
              </a:ext>
            </a:extLst>
          </p:cNvPr>
          <p:cNvCxnSpPr/>
          <p:nvPr/>
        </p:nvCxnSpPr>
        <p:spPr>
          <a:xfrm>
            <a:off x="537882" y="4891760"/>
            <a:ext cx="11002683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5879922C-6B32-4A10-D58B-4ACCB454195E}"/>
              </a:ext>
            </a:extLst>
          </p:cNvPr>
          <p:cNvCxnSpPr/>
          <p:nvPr/>
        </p:nvCxnSpPr>
        <p:spPr>
          <a:xfrm>
            <a:off x="537882" y="5722487"/>
            <a:ext cx="11002683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6C56193-66A5-2175-9C48-402E07F7A928}"/>
              </a:ext>
            </a:extLst>
          </p:cNvPr>
          <p:cNvSpPr/>
          <p:nvPr/>
        </p:nvSpPr>
        <p:spPr>
          <a:xfrm>
            <a:off x="537882" y="1757082"/>
            <a:ext cx="3245224" cy="586358"/>
          </a:xfrm>
          <a:prstGeom prst="rect">
            <a:avLst/>
          </a:prstGeom>
          <a:solidFill>
            <a:srgbClr val="C1E9F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Evaluation flash &amp; grille ETHOS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50B72D-E51A-C2A0-D4AA-F6193C44250A}"/>
              </a:ext>
            </a:extLst>
          </p:cNvPr>
          <p:cNvSpPr/>
          <p:nvPr/>
        </p:nvSpPr>
        <p:spPr>
          <a:xfrm>
            <a:off x="533458" y="2575535"/>
            <a:ext cx="4924726" cy="586358"/>
          </a:xfrm>
          <a:prstGeom prst="rect">
            <a:avLst/>
          </a:prstGeom>
          <a:solidFill>
            <a:srgbClr val="E3FEAC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Rationalisation des adresses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ECC8CAC-74FA-2681-19B4-22054F90BC6F}"/>
              </a:ext>
            </a:extLst>
          </p:cNvPr>
          <p:cNvSpPr/>
          <p:nvPr/>
        </p:nvSpPr>
        <p:spPr>
          <a:xfrm>
            <a:off x="533457" y="3392728"/>
            <a:ext cx="6746506" cy="58635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Evaluation approfondie &amp; revue des préconisations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066C1E-466A-1CA4-6FC3-05FB658E4ABC}"/>
              </a:ext>
            </a:extLst>
          </p:cNvPr>
          <p:cNvSpPr/>
          <p:nvPr/>
        </p:nvSpPr>
        <p:spPr>
          <a:xfrm>
            <a:off x="836708" y="4206983"/>
            <a:ext cx="7070164" cy="5863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Motifs liés aux demandes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B1D5AF-8C8E-57CA-7969-B619F26B0D9C}"/>
              </a:ext>
            </a:extLst>
          </p:cNvPr>
          <p:cNvSpPr/>
          <p:nvPr/>
        </p:nvSpPr>
        <p:spPr>
          <a:xfrm>
            <a:off x="1267014" y="5028210"/>
            <a:ext cx="8618690" cy="5863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Suivi social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D3E1A6-340B-141C-278F-B2265DC63EE7}"/>
              </a:ext>
            </a:extLst>
          </p:cNvPr>
          <p:cNvSpPr/>
          <p:nvPr/>
        </p:nvSpPr>
        <p:spPr>
          <a:xfrm>
            <a:off x="1873094" y="5876826"/>
            <a:ext cx="9725244" cy="5863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Suivi de cohortes</a:t>
            </a:r>
          </a:p>
        </p:txBody>
      </p:sp>
      <p:sp>
        <p:nvSpPr>
          <p:cNvPr id="22" name="Flèche : pentagone 21">
            <a:extLst>
              <a:ext uri="{FF2B5EF4-FFF2-40B4-BE49-F238E27FC236}">
                <a16:creationId xmlns:a16="http://schemas.microsoft.com/office/drawing/2014/main" id="{A338331A-71E3-56CB-9A16-D91E2D4E8801}"/>
              </a:ext>
            </a:extLst>
          </p:cNvPr>
          <p:cNvSpPr/>
          <p:nvPr/>
        </p:nvSpPr>
        <p:spPr>
          <a:xfrm>
            <a:off x="480484" y="1419456"/>
            <a:ext cx="11340975" cy="257618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2  0  2  5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13E59BB-B5F4-2E1D-9B47-4BD9C2401158}"/>
              </a:ext>
            </a:extLst>
          </p:cNvPr>
          <p:cNvGrpSpPr/>
          <p:nvPr/>
        </p:nvGrpSpPr>
        <p:grpSpPr>
          <a:xfrm>
            <a:off x="8656926" y="942813"/>
            <a:ext cx="185269" cy="346636"/>
            <a:chOff x="5821082" y="460188"/>
            <a:chExt cx="185269" cy="346636"/>
          </a:xfrm>
          <a:solidFill>
            <a:srgbClr val="00B050"/>
          </a:solidFill>
        </p:grpSpPr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0DBAA628-192F-41E1-9987-823A7C0D71C4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riangle isocèle 24">
              <a:extLst>
                <a:ext uri="{FF2B5EF4-FFF2-40B4-BE49-F238E27FC236}">
                  <a16:creationId xmlns:a16="http://schemas.microsoft.com/office/drawing/2014/main" id="{96F3D609-AE81-1877-0FE6-0E671D2305CA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928A974-B449-9ADF-241E-607659918708}"/>
              </a:ext>
            </a:extLst>
          </p:cNvPr>
          <p:cNvGrpSpPr/>
          <p:nvPr/>
        </p:nvGrpSpPr>
        <p:grpSpPr>
          <a:xfrm>
            <a:off x="3787531" y="1701897"/>
            <a:ext cx="185269" cy="346636"/>
            <a:chOff x="5821082" y="460188"/>
            <a:chExt cx="185269" cy="346636"/>
          </a:xfrm>
          <a:solidFill>
            <a:srgbClr val="00B050"/>
          </a:solidFill>
        </p:grpSpPr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55356BD3-251E-8795-5543-5661F8765DFA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riangle isocèle 35">
              <a:extLst>
                <a:ext uri="{FF2B5EF4-FFF2-40B4-BE49-F238E27FC236}">
                  <a16:creationId xmlns:a16="http://schemas.microsoft.com/office/drawing/2014/main" id="{EBC6EC15-FB33-0857-F739-0AD6551E7943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F195245D-093F-16B0-9585-C26C6F68ADB2}"/>
              </a:ext>
            </a:extLst>
          </p:cNvPr>
          <p:cNvGrpSpPr/>
          <p:nvPr/>
        </p:nvGrpSpPr>
        <p:grpSpPr>
          <a:xfrm>
            <a:off x="5458184" y="2405268"/>
            <a:ext cx="185269" cy="346636"/>
            <a:chOff x="5821082" y="460188"/>
            <a:chExt cx="185269" cy="346636"/>
          </a:xfrm>
          <a:solidFill>
            <a:srgbClr val="00B050"/>
          </a:solidFill>
        </p:grpSpPr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FCFCB435-9043-CB33-BE28-353F932BB209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riangle isocèle 38">
              <a:extLst>
                <a:ext uri="{FF2B5EF4-FFF2-40B4-BE49-F238E27FC236}">
                  <a16:creationId xmlns:a16="http://schemas.microsoft.com/office/drawing/2014/main" id="{A18E6C07-BDA6-214F-E810-F7F7AB016EE5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E44246B7-AE69-65B1-3D79-0FBFD9EC4403}"/>
              </a:ext>
            </a:extLst>
          </p:cNvPr>
          <p:cNvGrpSpPr/>
          <p:nvPr/>
        </p:nvGrpSpPr>
        <p:grpSpPr>
          <a:xfrm>
            <a:off x="7268631" y="3281863"/>
            <a:ext cx="185269" cy="346636"/>
            <a:chOff x="5821082" y="460188"/>
            <a:chExt cx="185269" cy="346636"/>
          </a:xfrm>
          <a:solidFill>
            <a:srgbClr val="00B050"/>
          </a:solidFill>
        </p:grpSpPr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C3C22302-947B-10C5-88E7-977AC44EB5F3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riangle isocèle 41">
              <a:extLst>
                <a:ext uri="{FF2B5EF4-FFF2-40B4-BE49-F238E27FC236}">
                  <a16:creationId xmlns:a16="http://schemas.microsoft.com/office/drawing/2014/main" id="{274B87DC-AF31-E8CE-6EB1-3C3893A215E3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1B925E6C-E962-4B97-A55C-496F6DDABC03}"/>
              </a:ext>
            </a:extLst>
          </p:cNvPr>
          <p:cNvGrpSpPr/>
          <p:nvPr/>
        </p:nvGrpSpPr>
        <p:grpSpPr>
          <a:xfrm>
            <a:off x="7906871" y="4043081"/>
            <a:ext cx="185269" cy="346636"/>
            <a:chOff x="5821082" y="460188"/>
            <a:chExt cx="185269" cy="346636"/>
          </a:xfrm>
          <a:solidFill>
            <a:srgbClr val="00B050"/>
          </a:solidFill>
        </p:grpSpPr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E892BE3D-1B33-35D3-383C-6A42D5714D8C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riangle isocèle 45">
              <a:extLst>
                <a:ext uri="{FF2B5EF4-FFF2-40B4-BE49-F238E27FC236}">
                  <a16:creationId xmlns:a16="http://schemas.microsoft.com/office/drawing/2014/main" id="{0051FA93-15A9-0915-E12C-D8C00090404F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0A5FCB27-812D-E796-5C9A-235F15EA3EA7}"/>
              </a:ext>
            </a:extLst>
          </p:cNvPr>
          <p:cNvGrpSpPr/>
          <p:nvPr/>
        </p:nvGrpSpPr>
        <p:grpSpPr>
          <a:xfrm>
            <a:off x="9885703" y="4908635"/>
            <a:ext cx="185269" cy="346636"/>
            <a:chOff x="5821082" y="460188"/>
            <a:chExt cx="185269" cy="346636"/>
          </a:xfrm>
          <a:solidFill>
            <a:srgbClr val="00B050"/>
          </a:solidFill>
        </p:grpSpPr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AF7D0944-52EB-33F9-80A6-46D4D9204450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riangle isocèle 48">
              <a:extLst>
                <a:ext uri="{FF2B5EF4-FFF2-40B4-BE49-F238E27FC236}">
                  <a16:creationId xmlns:a16="http://schemas.microsoft.com/office/drawing/2014/main" id="{2FE0B3B2-4FC2-7ECA-A40A-4BF107732977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B3816DE8-B170-FCA0-E19E-59F4EE9FFF63}"/>
              </a:ext>
            </a:extLst>
          </p:cNvPr>
          <p:cNvGrpSpPr/>
          <p:nvPr/>
        </p:nvGrpSpPr>
        <p:grpSpPr>
          <a:xfrm>
            <a:off x="11580844" y="5698563"/>
            <a:ext cx="185269" cy="346636"/>
            <a:chOff x="5821082" y="460188"/>
            <a:chExt cx="185269" cy="346636"/>
          </a:xfrm>
          <a:solidFill>
            <a:srgbClr val="00B050"/>
          </a:solidFill>
        </p:grpSpPr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61164F33-DC65-00DC-57E4-8D486342774F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riangle isocèle 51">
              <a:extLst>
                <a:ext uri="{FF2B5EF4-FFF2-40B4-BE49-F238E27FC236}">
                  <a16:creationId xmlns:a16="http://schemas.microsoft.com/office/drawing/2014/main" id="{BDD8BC4D-665F-F2F0-DDD4-4D3425677CFD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3" name="ZoneTexte 52">
            <a:extLst>
              <a:ext uri="{FF2B5EF4-FFF2-40B4-BE49-F238E27FC236}">
                <a16:creationId xmlns:a16="http://schemas.microsoft.com/office/drawing/2014/main" id="{5D947A69-5DA7-2F54-7CCF-F80B1AD02B5B}"/>
              </a:ext>
            </a:extLst>
          </p:cNvPr>
          <p:cNvSpPr txBox="1"/>
          <p:nvPr/>
        </p:nvSpPr>
        <p:spPr>
          <a:xfrm>
            <a:off x="8887019" y="921499"/>
            <a:ext cx="21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Mise en service</a:t>
            </a:r>
          </a:p>
        </p:txBody>
      </p: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756CB9BC-3512-F192-1BCC-BC58C2A40D1F}"/>
              </a:ext>
            </a:extLst>
          </p:cNvPr>
          <p:cNvGrpSpPr/>
          <p:nvPr/>
        </p:nvGrpSpPr>
        <p:grpSpPr>
          <a:xfrm>
            <a:off x="8656926" y="539947"/>
            <a:ext cx="185269" cy="346636"/>
            <a:chOff x="5821082" y="460188"/>
            <a:chExt cx="185269" cy="346636"/>
          </a:xfrm>
          <a:solidFill>
            <a:srgbClr val="FFC000"/>
          </a:solidFill>
        </p:grpSpPr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1B364D5C-C429-F9B8-6ECF-68DBCDA70FFE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riangle isocèle 55">
              <a:extLst>
                <a:ext uri="{FF2B5EF4-FFF2-40B4-BE49-F238E27FC236}">
                  <a16:creationId xmlns:a16="http://schemas.microsoft.com/office/drawing/2014/main" id="{EFB06B8F-D1E4-E0FB-07A4-6906BDF2CE2A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7" name="ZoneTexte 56">
            <a:extLst>
              <a:ext uri="{FF2B5EF4-FFF2-40B4-BE49-F238E27FC236}">
                <a16:creationId xmlns:a16="http://schemas.microsoft.com/office/drawing/2014/main" id="{B3F97FD6-20BF-CC2F-26C8-087EC60E931A}"/>
              </a:ext>
            </a:extLst>
          </p:cNvPr>
          <p:cNvSpPr txBox="1"/>
          <p:nvPr/>
        </p:nvSpPr>
        <p:spPr>
          <a:xfrm>
            <a:off x="8887018" y="542068"/>
            <a:ext cx="2934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Développement &amp; tests</a:t>
            </a:r>
          </a:p>
        </p:txBody>
      </p: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BE10A0A3-CD56-E434-3B5C-906CD73E01B4}"/>
              </a:ext>
            </a:extLst>
          </p:cNvPr>
          <p:cNvGrpSpPr/>
          <p:nvPr/>
        </p:nvGrpSpPr>
        <p:grpSpPr>
          <a:xfrm>
            <a:off x="8656926" y="156525"/>
            <a:ext cx="185269" cy="346636"/>
            <a:chOff x="5821082" y="460188"/>
            <a:chExt cx="185269" cy="346636"/>
          </a:xfrm>
          <a:solidFill>
            <a:schemeClr val="bg2"/>
          </a:solidFill>
        </p:grpSpPr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56339FA9-B9AD-4854-E6A3-13470EE86744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riangle isocèle 59">
              <a:extLst>
                <a:ext uri="{FF2B5EF4-FFF2-40B4-BE49-F238E27FC236}">
                  <a16:creationId xmlns:a16="http://schemas.microsoft.com/office/drawing/2014/main" id="{337BF97C-7AF0-F615-A93F-2A181CC7C23F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1" name="ZoneTexte 60">
            <a:extLst>
              <a:ext uri="{FF2B5EF4-FFF2-40B4-BE49-F238E27FC236}">
                <a16:creationId xmlns:a16="http://schemas.microsoft.com/office/drawing/2014/main" id="{0F0D084B-12C3-D702-1C01-CC5B681C2BC7}"/>
              </a:ext>
            </a:extLst>
          </p:cNvPr>
          <p:cNvSpPr txBox="1"/>
          <p:nvPr/>
        </p:nvSpPr>
        <p:spPr>
          <a:xfrm>
            <a:off x="8887018" y="163111"/>
            <a:ext cx="250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Etude &amp; conception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B9CFC8DE-FF93-4FE1-E0EC-8F9F96DD4DE6}"/>
              </a:ext>
            </a:extLst>
          </p:cNvPr>
          <p:cNvGrpSpPr/>
          <p:nvPr/>
        </p:nvGrpSpPr>
        <p:grpSpPr>
          <a:xfrm>
            <a:off x="2450351" y="1681196"/>
            <a:ext cx="185269" cy="346636"/>
            <a:chOff x="5821082" y="460188"/>
            <a:chExt cx="185269" cy="346636"/>
          </a:xfrm>
          <a:solidFill>
            <a:srgbClr val="FFC000"/>
          </a:solidFill>
        </p:grpSpPr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F9B8ACE3-0710-C086-701F-D8F7A5E8F82F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riangle isocèle 63">
              <a:extLst>
                <a:ext uri="{FF2B5EF4-FFF2-40B4-BE49-F238E27FC236}">
                  <a16:creationId xmlns:a16="http://schemas.microsoft.com/office/drawing/2014/main" id="{81D1CE97-3EE8-9F5C-0B97-FFFC6CBF6A6C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89DBF519-CF72-8042-8950-4FE530CBB9A7}"/>
              </a:ext>
            </a:extLst>
          </p:cNvPr>
          <p:cNvGrpSpPr/>
          <p:nvPr/>
        </p:nvGrpSpPr>
        <p:grpSpPr>
          <a:xfrm>
            <a:off x="836708" y="1640929"/>
            <a:ext cx="185269" cy="346636"/>
            <a:chOff x="5821082" y="460188"/>
            <a:chExt cx="185269" cy="346636"/>
          </a:xfrm>
          <a:solidFill>
            <a:schemeClr val="bg2"/>
          </a:solidFill>
        </p:grpSpPr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9EDD2583-9C84-DF97-B794-DE261FAF7BD4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riangle isocèle 66">
              <a:extLst>
                <a:ext uri="{FF2B5EF4-FFF2-40B4-BE49-F238E27FC236}">
                  <a16:creationId xmlns:a16="http://schemas.microsoft.com/office/drawing/2014/main" id="{C96CA14C-9B76-FF48-56A3-CA6F0E4C6E7C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1B5C86CE-5053-A7F9-572B-05608344D147}"/>
              </a:ext>
            </a:extLst>
          </p:cNvPr>
          <p:cNvGrpSpPr/>
          <p:nvPr/>
        </p:nvGrpSpPr>
        <p:grpSpPr>
          <a:xfrm>
            <a:off x="1687824" y="2423448"/>
            <a:ext cx="185269" cy="346636"/>
            <a:chOff x="5821082" y="460188"/>
            <a:chExt cx="185269" cy="346636"/>
          </a:xfrm>
          <a:solidFill>
            <a:schemeClr val="bg2"/>
          </a:solidFill>
        </p:grpSpPr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A133F043-71DA-D210-62A7-37669A4AD24D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riangle isocèle 69">
              <a:extLst>
                <a:ext uri="{FF2B5EF4-FFF2-40B4-BE49-F238E27FC236}">
                  <a16:creationId xmlns:a16="http://schemas.microsoft.com/office/drawing/2014/main" id="{145F2500-8403-CA21-BE07-44FAE0E3ADD6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346252C0-070B-40E3-A359-F0391121C6FD}"/>
              </a:ext>
            </a:extLst>
          </p:cNvPr>
          <p:cNvGrpSpPr/>
          <p:nvPr/>
        </p:nvGrpSpPr>
        <p:grpSpPr>
          <a:xfrm>
            <a:off x="3861416" y="2301524"/>
            <a:ext cx="185269" cy="346636"/>
            <a:chOff x="5821082" y="460188"/>
            <a:chExt cx="185269" cy="346636"/>
          </a:xfrm>
          <a:solidFill>
            <a:srgbClr val="FFC000"/>
          </a:solidFill>
        </p:grpSpPr>
        <p:cxnSp>
          <p:nvCxnSpPr>
            <p:cNvPr id="73" name="Connecteur droit 72">
              <a:extLst>
                <a:ext uri="{FF2B5EF4-FFF2-40B4-BE49-F238E27FC236}">
                  <a16:creationId xmlns:a16="http://schemas.microsoft.com/office/drawing/2014/main" id="{05A16FC9-8591-AB72-8ABF-41710EC921FA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riangle isocèle 73">
              <a:extLst>
                <a:ext uri="{FF2B5EF4-FFF2-40B4-BE49-F238E27FC236}">
                  <a16:creationId xmlns:a16="http://schemas.microsoft.com/office/drawing/2014/main" id="{47536EE2-31E2-1C2F-CF7F-3623F20B659E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DB43E556-6081-8CDF-5BAF-45A1E2DE8BE8}"/>
              </a:ext>
            </a:extLst>
          </p:cNvPr>
          <p:cNvGrpSpPr/>
          <p:nvPr/>
        </p:nvGrpSpPr>
        <p:grpSpPr>
          <a:xfrm>
            <a:off x="5127331" y="5690251"/>
            <a:ext cx="185269" cy="346636"/>
            <a:chOff x="5821082" y="460188"/>
            <a:chExt cx="185269" cy="346636"/>
          </a:xfrm>
          <a:solidFill>
            <a:schemeClr val="bg2"/>
          </a:solidFill>
        </p:grpSpPr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922944ED-058D-5B37-EEAD-DFEFCB001519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riangle isocèle 84">
              <a:extLst>
                <a:ext uri="{FF2B5EF4-FFF2-40B4-BE49-F238E27FC236}">
                  <a16:creationId xmlns:a16="http://schemas.microsoft.com/office/drawing/2014/main" id="{A72170B2-0548-0FC4-1EC5-C96A82A32791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EAE81F40-293E-9869-2A94-1820FB0CF12B}"/>
              </a:ext>
            </a:extLst>
          </p:cNvPr>
          <p:cNvGrpSpPr/>
          <p:nvPr/>
        </p:nvGrpSpPr>
        <p:grpSpPr>
          <a:xfrm>
            <a:off x="9959446" y="5698563"/>
            <a:ext cx="185269" cy="346636"/>
            <a:chOff x="5821082" y="460188"/>
            <a:chExt cx="185269" cy="346636"/>
          </a:xfrm>
          <a:solidFill>
            <a:srgbClr val="FFC000"/>
          </a:solidFill>
        </p:grpSpPr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6273591B-E133-4FBA-A662-C9E8B7340E10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riangle isocèle 87">
              <a:extLst>
                <a:ext uri="{FF2B5EF4-FFF2-40B4-BE49-F238E27FC236}">
                  <a16:creationId xmlns:a16="http://schemas.microsoft.com/office/drawing/2014/main" id="{872C9905-4A77-612A-F702-DEFEF0173DBA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A4ADB154-AD91-D0D7-BB99-2F247E0E9A98}"/>
              </a:ext>
            </a:extLst>
          </p:cNvPr>
          <p:cNvGrpSpPr/>
          <p:nvPr/>
        </p:nvGrpSpPr>
        <p:grpSpPr>
          <a:xfrm>
            <a:off x="7967257" y="4810864"/>
            <a:ext cx="185269" cy="346636"/>
            <a:chOff x="5821082" y="460188"/>
            <a:chExt cx="185269" cy="346636"/>
          </a:xfrm>
          <a:solidFill>
            <a:srgbClr val="FFC000"/>
          </a:solidFill>
        </p:grpSpPr>
        <p:cxnSp>
          <p:nvCxnSpPr>
            <p:cNvPr id="90" name="Connecteur droit 89">
              <a:extLst>
                <a:ext uri="{FF2B5EF4-FFF2-40B4-BE49-F238E27FC236}">
                  <a16:creationId xmlns:a16="http://schemas.microsoft.com/office/drawing/2014/main" id="{AA3E2464-E56D-CB38-928A-F1860D4E075F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riangle isocèle 90">
              <a:extLst>
                <a:ext uri="{FF2B5EF4-FFF2-40B4-BE49-F238E27FC236}">
                  <a16:creationId xmlns:a16="http://schemas.microsoft.com/office/drawing/2014/main" id="{BC0A9B94-69C4-7D5E-2DFF-25ABA26026AB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2" name="Groupe 91">
            <a:extLst>
              <a:ext uri="{FF2B5EF4-FFF2-40B4-BE49-F238E27FC236}">
                <a16:creationId xmlns:a16="http://schemas.microsoft.com/office/drawing/2014/main" id="{740866AA-F6B0-6EE9-2224-BB149A2C035B}"/>
              </a:ext>
            </a:extLst>
          </p:cNvPr>
          <p:cNvGrpSpPr/>
          <p:nvPr/>
        </p:nvGrpSpPr>
        <p:grpSpPr>
          <a:xfrm>
            <a:off x="7279963" y="4020730"/>
            <a:ext cx="185269" cy="346636"/>
            <a:chOff x="5821082" y="460188"/>
            <a:chExt cx="185269" cy="346636"/>
          </a:xfrm>
          <a:solidFill>
            <a:srgbClr val="FFC000"/>
          </a:solidFill>
        </p:grpSpPr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038A1C7D-FA73-EB30-D9D6-13AE41E77ECF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riangle isocèle 93">
              <a:extLst>
                <a:ext uri="{FF2B5EF4-FFF2-40B4-BE49-F238E27FC236}">
                  <a16:creationId xmlns:a16="http://schemas.microsoft.com/office/drawing/2014/main" id="{17B0891D-7286-B5EC-C301-C3DDC03B7732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6BD4E46E-BD06-FD4F-B62A-4987A19FDB04}"/>
              </a:ext>
            </a:extLst>
          </p:cNvPr>
          <p:cNvGrpSpPr/>
          <p:nvPr/>
        </p:nvGrpSpPr>
        <p:grpSpPr>
          <a:xfrm>
            <a:off x="5556985" y="3125905"/>
            <a:ext cx="185269" cy="346636"/>
            <a:chOff x="5821082" y="460188"/>
            <a:chExt cx="185269" cy="346636"/>
          </a:xfrm>
          <a:solidFill>
            <a:srgbClr val="FFC000"/>
          </a:solidFill>
        </p:grpSpPr>
        <p:cxnSp>
          <p:nvCxnSpPr>
            <p:cNvPr id="96" name="Connecteur droit 95">
              <a:extLst>
                <a:ext uri="{FF2B5EF4-FFF2-40B4-BE49-F238E27FC236}">
                  <a16:creationId xmlns:a16="http://schemas.microsoft.com/office/drawing/2014/main" id="{108E8050-5D96-183A-5668-68F9A0EF8CA8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riangle isocèle 96">
              <a:extLst>
                <a:ext uri="{FF2B5EF4-FFF2-40B4-BE49-F238E27FC236}">
                  <a16:creationId xmlns:a16="http://schemas.microsoft.com/office/drawing/2014/main" id="{79C8E0E9-50D7-B582-D54C-DC0BFFCCF6B6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8E4A3921-DF6B-3E23-D082-BBA46E8070BA}"/>
              </a:ext>
            </a:extLst>
          </p:cNvPr>
          <p:cNvGrpSpPr/>
          <p:nvPr/>
        </p:nvGrpSpPr>
        <p:grpSpPr>
          <a:xfrm>
            <a:off x="2265082" y="3250649"/>
            <a:ext cx="185269" cy="346636"/>
            <a:chOff x="5821082" y="460188"/>
            <a:chExt cx="185269" cy="346636"/>
          </a:xfrm>
          <a:solidFill>
            <a:schemeClr val="bg2"/>
          </a:solidFill>
        </p:grpSpPr>
        <p:cxnSp>
          <p:nvCxnSpPr>
            <p:cNvPr id="99" name="Connecteur droit 98">
              <a:extLst>
                <a:ext uri="{FF2B5EF4-FFF2-40B4-BE49-F238E27FC236}">
                  <a16:creationId xmlns:a16="http://schemas.microsoft.com/office/drawing/2014/main" id="{AAB17245-707F-5FCD-9369-B95C20F8F729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riangle isocèle 99">
              <a:extLst>
                <a:ext uri="{FF2B5EF4-FFF2-40B4-BE49-F238E27FC236}">
                  <a16:creationId xmlns:a16="http://schemas.microsoft.com/office/drawing/2014/main" id="{0918D778-6857-D2F2-9836-053038D93455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8346D7C1-87DD-39B0-A19C-0E02DF554FFF}"/>
              </a:ext>
            </a:extLst>
          </p:cNvPr>
          <p:cNvGrpSpPr/>
          <p:nvPr/>
        </p:nvGrpSpPr>
        <p:grpSpPr>
          <a:xfrm>
            <a:off x="2892730" y="4061576"/>
            <a:ext cx="185269" cy="346636"/>
            <a:chOff x="5821082" y="460188"/>
            <a:chExt cx="185269" cy="346636"/>
          </a:xfrm>
          <a:solidFill>
            <a:schemeClr val="bg2"/>
          </a:solidFill>
        </p:grpSpPr>
        <p:cxnSp>
          <p:nvCxnSpPr>
            <p:cNvPr id="102" name="Connecteur droit 101">
              <a:extLst>
                <a:ext uri="{FF2B5EF4-FFF2-40B4-BE49-F238E27FC236}">
                  <a16:creationId xmlns:a16="http://schemas.microsoft.com/office/drawing/2014/main" id="{B1392478-F0A5-E549-B12E-0D07CE22DE09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riangle isocèle 102">
              <a:extLst>
                <a:ext uri="{FF2B5EF4-FFF2-40B4-BE49-F238E27FC236}">
                  <a16:creationId xmlns:a16="http://schemas.microsoft.com/office/drawing/2014/main" id="{0CC49B0A-B07A-CAB2-FD1C-13C54333F957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4" name="Groupe 103">
            <a:extLst>
              <a:ext uri="{FF2B5EF4-FFF2-40B4-BE49-F238E27FC236}">
                <a16:creationId xmlns:a16="http://schemas.microsoft.com/office/drawing/2014/main" id="{CBD823AB-AECE-C673-DA3D-B26F6954CCDF}"/>
              </a:ext>
            </a:extLst>
          </p:cNvPr>
          <p:cNvGrpSpPr/>
          <p:nvPr/>
        </p:nvGrpSpPr>
        <p:grpSpPr>
          <a:xfrm>
            <a:off x="4046686" y="4851981"/>
            <a:ext cx="185269" cy="346636"/>
            <a:chOff x="5821082" y="460188"/>
            <a:chExt cx="185269" cy="346636"/>
          </a:xfrm>
          <a:solidFill>
            <a:schemeClr val="bg2"/>
          </a:solidFill>
        </p:grpSpPr>
        <p:cxnSp>
          <p:nvCxnSpPr>
            <p:cNvPr id="105" name="Connecteur droit 104">
              <a:extLst>
                <a:ext uri="{FF2B5EF4-FFF2-40B4-BE49-F238E27FC236}">
                  <a16:creationId xmlns:a16="http://schemas.microsoft.com/office/drawing/2014/main" id="{DD1FDCEB-7835-F45A-9203-551AE539F204}"/>
                </a:ext>
              </a:extLst>
            </p:cNvPr>
            <p:cNvCxnSpPr/>
            <p:nvPr/>
          </p:nvCxnSpPr>
          <p:spPr>
            <a:xfrm>
              <a:off x="5821082" y="460188"/>
              <a:ext cx="0" cy="346636"/>
            </a:xfrm>
            <a:prstGeom prst="line">
              <a:avLst/>
            </a:prstGeom>
            <a:grpFill/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riangle isocèle 105">
              <a:extLst>
                <a:ext uri="{FF2B5EF4-FFF2-40B4-BE49-F238E27FC236}">
                  <a16:creationId xmlns:a16="http://schemas.microsoft.com/office/drawing/2014/main" id="{F7B1E7C7-87A7-08D7-CC48-530C33FFCCEE}"/>
                </a:ext>
              </a:extLst>
            </p:cNvPr>
            <p:cNvSpPr/>
            <p:nvPr/>
          </p:nvSpPr>
          <p:spPr>
            <a:xfrm rot="5400000">
              <a:off x="5824261" y="471489"/>
              <a:ext cx="179294" cy="184887"/>
            </a:xfrm>
            <a:prstGeom prst="triangl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5313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5AA20-DE15-4953-52A5-5A952F548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F56EA-3E55-0B1B-B002-8DD0D983A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2/4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1F5ED4-089B-6461-6BE1-62D96E62284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A4FE96-94E6-4E41-CF61-7D4518E183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D29952-581A-5690-B677-B7E8A9E01BEE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6526E7-081B-A25F-988D-B3B053E3F605}"/>
              </a:ext>
            </a:extLst>
          </p:cNvPr>
          <p:cNvSpPr/>
          <p:nvPr/>
        </p:nvSpPr>
        <p:spPr>
          <a:xfrm>
            <a:off x="469112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Politique de confidentialité des données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  <a:hlinkClick r:id="rId2"/>
              </a:rPr>
              <a:t>Nouvel article en base de connaissances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  <a:hlinkClick r:id="rId3"/>
              </a:rPr>
              <a:t>Notice à l’attention des ménages</a:t>
            </a:r>
            <a:r>
              <a:rPr lang="fr-FR" sz="1200" dirty="0">
                <a:solidFill>
                  <a:schemeClr val="tx1"/>
                </a:solidFill>
              </a:rPr>
              <a:t> et son format téléchargeable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6B3D024-4A0A-37E3-F8E6-0D11E279EB88}"/>
              </a:ext>
            </a:extLst>
          </p:cNvPr>
          <p:cNvGrpSpPr/>
          <p:nvPr/>
        </p:nvGrpSpPr>
        <p:grpSpPr>
          <a:xfrm>
            <a:off x="2611616" y="2361386"/>
            <a:ext cx="1174750" cy="601663"/>
            <a:chOff x="546100" y="1612899"/>
            <a:chExt cx="1174750" cy="6016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84CFDA3-FB9D-A5FD-33DE-6AE2D363E6E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52CF0F2-532B-365D-B096-CE75553C7F8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Général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ED67829F-ED4E-5A97-4AF2-568B00838D0A}"/>
              </a:ext>
            </a:extLst>
          </p:cNvPr>
          <p:cNvSpPr/>
          <p:nvPr/>
        </p:nvSpPr>
        <p:spPr>
          <a:xfrm>
            <a:off x="6059045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Mise en application de l’accord cadre avec les résidences sociales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  <a:hlinkClick r:id="rId4"/>
              </a:rPr>
              <a:t>Un article est à disposition avec un guide sur les actions à réaliser dans le SI SIAO pour se mettre en conformité avec l’accord cadre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29" name="Graphique 28" descr="Livres avec un remplissage uni">
            <a:extLst>
              <a:ext uri="{FF2B5EF4-FFF2-40B4-BE49-F238E27FC236}">
                <a16:creationId xmlns:a16="http://schemas.microsoft.com/office/drawing/2014/main" id="{CFA44CDE-421A-1F42-F85A-D2175AB888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25630" y="4905707"/>
            <a:ext cx="914400" cy="914400"/>
          </a:xfrm>
          <a:prstGeom prst="rect">
            <a:avLst/>
          </a:prstGeom>
        </p:spPr>
      </p:pic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B9EE835-5DB0-7772-AC43-BF249016F0AC}"/>
              </a:ext>
            </a:extLst>
          </p:cNvPr>
          <p:cNvSpPr/>
          <p:nvPr/>
        </p:nvSpPr>
        <p:spPr>
          <a:xfrm>
            <a:off x="2667975" y="2425039"/>
            <a:ext cx="1083806" cy="150813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Ménages</a:t>
            </a:r>
          </a:p>
        </p:txBody>
      </p:sp>
      <p:pic>
        <p:nvPicPr>
          <p:cNvPr id="33" name="Graphique 32" descr="Bouclier coche avec un remplissage uni">
            <a:extLst>
              <a:ext uri="{FF2B5EF4-FFF2-40B4-BE49-F238E27FC236}">
                <a16:creationId xmlns:a16="http://schemas.microsoft.com/office/drawing/2014/main" id="{F37FB9FD-C0D9-4E87-7C2E-9E2AC0D8824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11616" y="4621917"/>
            <a:ext cx="1061022" cy="1061022"/>
          </a:xfrm>
          <a:prstGeom prst="rect">
            <a:avLst/>
          </a:prstGeom>
        </p:spPr>
      </p:pic>
      <p:grpSp>
        <p:nvGrpSpPr>
          <p:cNvPr id="36" name="Groupe 35">
            <a:extLst>
              <a:ext uri="{FF2B5EF4-FFF2-40B4-BE49-F238E27FC236}">
                <a16:creationId xmlns:a16="http://schemas.microsoft.com/office/drawing/2014/main" id="{7763651B-C4D1-5348-6F65-ED1820380C8B}"/>
              </a:ext>
            </a:extLst>
          </p:cNvPr>
          <p:cNvGrpSpPr/>
          <p:nvPr/>
        </p:nvGrpSpPr>
        <p:grpSpPr>
          <a:xfrm>
            <a:off x="8195455" y="2361385"/>
            <a:ext cx="1174750" cy="601663"/>
            <a:chOff x="546100" y="1612899"/>
            <a:chExt cx="1174750" cy="60166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330128F-CDDC-B625-974E-B64E00D360F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C796603F-9E1A-3215-553B-4C668741034C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E84609E4-1489-FFCB-0359-7A2C7B0ADC5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910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EAB0F8-C962-2539-AE9B-67AE43950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E9347-0172-6AAC-F3EA-89CD70EF1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3/4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57A5389-2B45-762C-171D-2CA64177CB2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B5A4A6-B098-107D-AEC8-9F56457C525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B183EB8-6903-00D5-F9A3-11D47913A84F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A3CCE7D-F03C-F7D0-667D-B02F4275075F}"/>
              </a:ext>
            </a:extLst>
          </p:cNvPr>
          <p:cNvSpPr/>
          <p:nvPr/>
        </p:nvSpPr>
        <p:spPr>
          <a:xfrm>
            <a:off x="6077959" y="2243410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Gestion des données de contact privilégié au 115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Donner accès en lecture aux écoutants aux données de contact privilégiés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Donner accès en modification à tous les Opérateurs SIAO, Administrateur fonctionnels 115 et coordinateurs en modification aux données de contact privilégiés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91C1E-10F2-0BC1-0294-434878DDB33A}"/>
              </a:ext>
            </a:extLst>
          </p:cNvPr>
          <p:cNvSpPr/>
          <p:nvPr/>
        </p:nvSpPr>
        <p:spPr>
          <a:xfrm>
            <a:off x="462071" y="2243410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Amélioration et harmonisation des motifs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Mise à jour des listes de motifs à indiquer lors des actions suivantes :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Annulation de demande insertion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Refus par le SIAO de la demande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Annulation d’orientation insertion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Refus par le dispositif de l’orientation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Départ personne de structure (insertion)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Réponse négative par le 115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Fin de prise en charge 115 &amp; DELTA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8AF79EAC-4834-B413-295F-38FD1C3CC3D4}"/>
              </a:ext>
            </a:extLst>
          </p:cNvPr>
          <p:cNvGrpSpPr/>
          <p:nvPr/>
        </p:nvGrpSpPr>
        <p:grpSpPr>
          <a:xfrm>
            <a:off x="2622503" y="2368100"/>
            <a:ext cx="1174750" cy="601663"/>
            <a:chOff x="546100" y="1612899"/>
            <a:chExt cx="1174750" cy="60166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60C2CB3-F111-45A5-62F7-0218A25BF42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3E6CD268-A506-C7BB-9619-33A1625C74E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rgbClr val="6D6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59C6552E-BDD6-27B0-FF20-F132F4AE7D2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INS, 115 &amp; DELTA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1CA32DF-9D05-4114-2E1D-5571F1C38365}"/>
              </a:ext>
            </a:extLst>
          </p:cNvPr>
          <p:cNvGrpSpPr/>
          <p:nvPr/>
        </p:nvGrpSpPr>
        <p:grpSpPr>
          <a:xfrm>
            <a:off x="8208511" y="2361386"/>
            <a:ext cx="1174750" cy="601663"/>
            <a:chOff x="546100" y="1612899"/>
            <a:chExt cx="1174750" cy="60166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3611442-2B49-ACB9-A621-FDF8F6D905B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FAEA548E-49D0-DC64-AB22-32417E4D84C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6DF5DB82-DB56-04C3-7F2A-B59A74C7FEA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pic>
        <p:nvPicPr>
          <p:cNvPr id="17" name="Graphique 16" descr="Carnet d'adresses avec un remplissage uni">
            <a:extLst>
              <a:ext uri="{FF2B5EF4-FFF2-40B4-BE49-F238E27FC236}">
                <a16:creationId xmlns:a16="http://schemas.microsoft.com/office/drawing/2014/main" id="{41F873A2-E34E-D269-CEB2-A179F6260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38686" y="4783659"/>
            <a:ext cx="914400" cy="914400"/>
          </a:xfrm>
          <a:prstGeom prst="rect">
            <a:avLst/>
          </a:prstGeom>
        </p:spPr>
      </p:pic>
      <p:pic>
        <p:nvPicPr>
          <p:cNvPr id="30" name="Graphique 29" descr="Questions avec un remplissage uni">
            <a:extLst>
              <a:ext uri="{FF2B5EF4-FFF2-40B4-BE49-F238E27FC236}">
                <a16:creationId xmlns:a16="http://schemas.microsoft.com/office/drawing/2014/main" id="{29557275-3B86-93FA-EF22-3E33EAAFE5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34751" y="49057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396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924D3-5629-D9AC-CA1D-599785C18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AEB3F-2A56-EC5D-1879-D345447BB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4/4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3026DA-7698-D3B2-996F-46CCD0741F6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999" y="6378000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C13D0F-F0A5-3856-D467-EE01C2EADF9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539E280-FFE0-CC69-C99B-5680AE2DDCB8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76AADED-B570-574A-4D64-0D040BB6EEAC}"/>
              </a:ext>
            </a:extLst>
          </p:cNvPr>
          <p:cNvSpPr/>
          <p:nvPr/>
        </p:nvSpPr>
        <p:spPr>
          <a:xfrm>
            <a:off x="457273" y="2239386"/>
            <a:ext cx="11056655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Résolution des problèmes majeurs de perte de synchro en début de mois depuis la version de fin février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Des cas existent encore sur certaines prolongations qui ne se déroulent pas correctement :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Mauvaise synchronisation sur la demande portant la prise en charge Delta : Sujet priorisé pour une version intermédiaire de mars ou d’avril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Problèmes liés à la fusion de certaines personnes : Sujet priorisé pour la version de mai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C6B0F56-D210-E242-F0BD-5CC1D82A1BCF}"/>
              </a:ext>
            </a:extLst>
          </p:cNvPr>
          <p:cNvGrpSpPr/>
          <p:nvPr/>
        </p:nvGrpSpPr>
        <p:grpSpPr>
          <a:xfrm>
            <a:off x="5398225" y="2361386"/>
            <a:ext cx="1174750" cy="601663"/>
            <a:chOff x="546100" y="1612899"/>
            <a:chExt cx="1174750" cy="6016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885700B-D704-81BE-0985-DC66C2CF55E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 : coins arrondis 20">
              <a:extLst>
                <a:ext uri="{FF2B5EF4-FFF2-40B4-BE49-F238E27FC236}">
                  <a16:creationId xmlns:a16="http://schemas.microsoft.com/office/drawing/2014/main" id="{A055D1F1-8E23-D77C-5EE1-872B5CC6CBF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3B6A410-C70B-1442-E97E-E965621BCC3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pic>
        <p:nvPicPr>
          <p:cNvPr id="23" name="Graphique 22" descr="Flèche en cercle avec un remplissage uni">
            <a:extLst>
              <a:ext uri="{FF2B5EF4-FFF2-40B4-BE49-F238E27FC236}">
                <a16:creationId xmlns:a16="http://schemas.microsoft.com/office/drawing/2014/main" id="{91BA6348-B86F-5146-60BA-8BB2C411E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8400" y="48380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40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F201-19F2-4F2D-DF90-BF67858C4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1453-7488-C08D-D89B-6074BCA1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4BB16-FBD4-D7A4-DD97-D625A2F30F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B7BB38-D23E-11E8-2B99-65B444259D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5A0A41-06CF-D851-7660-388F8ED2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30660"/>
              </p:ext>
            </p:extLst>
          </p:nvPr>
        </p:nvGraphicFramePr>
        <p:xfrm>
          <a:off x="468300" y="1290320"/>
          <a:ext cx="112320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029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3942083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3585882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139006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Confidentialité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Préciser la non-nécessité du consentement des utilisateurs</a:t>
                      </a:r>
                    </a:p>
                    <a:p>
                      <a:pPr rtl="0" fontAlgn="ctr"/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Coquille : Premier paragraphe il y a un "et" et rien après</a:t>
                      </a:r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Modifier le document notice à l'attention des ménages</a:t>
                      </a:r>
                    </a:p>
                    <a:p>
                      <a:r>
                        <a:rPr lang="fr-FR" sz="10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Rectifier la coquille du premier paragraphe</a:t>
                      </a:r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94186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Motifs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dirty="0"/>
                        <a:t>Mise en place d’un nouveau référentiel des motifs liés aux demandes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rtl="0" fontAlgn="ctr">
                        <a:buFont typeface="+mj-lt"/>
                        <a:buAutoNum type="arabicPeriod"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Partager la liste des motifs aux référents</a:t>
                      </a:r>
                    </a:p>
                    <a:p>
                      <a:pPr marL="228600" indent="-228600" rtl="0" fontAlgn="ctr">
                        <a:buFont typeface="+mj-lt"/>
                        <a:buAutoNum type="arabicPeriod"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Prévoir une définition des motifs</a:t>
                      </a:r>
                    </a:p>
                    <a:p>
                      <a:pPr marL="228600" indent="-228600" rtl="0" fontAlgn="ctr">
                        <a:buFont typeface="+mj-lt"/>
                        <a:buAutoNum type="arabicPeriod"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Trier les motifs par ordre alphabétique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027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Accord cadre RS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Préciser notamment ce qu'il arrive aux ménages qui ne seraient pas sélectionnés par les RS , réintègrent-ils automatiquement une liste d'attente, par exemple ? Quid des notifications ? L'objectif étant de réduire au maximum les échanges de mails entre SIAO et RS et de capitaliser sur les fonctionnalités du SI !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i="0" dirty="0"/>
                        <a:t>Compléter l’article de l’accord cadre sur la doctrine sur l’orientation des ménages vers les 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5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6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3773-E49D-EE47-B504-6850C4E1C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F81CF-5508-1467-9FDE-21234CAD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Remontées hors périmètre des tickets de l’atelier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39277C-587B-F6F0-BACA-38CB24CE13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20/03/2025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019DF4-9B29-8B5D-5D11-A105B2692E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2DCA4EB4-DE93-632E-98B4-326D83C8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39345"/>
              </p:ext>
            </p:extLst>
          </p:nvPr>
        </p:nvGraphicFramePr>
        <p:xfrm>
          <a:off x="480000" y="1413300"/>
          <a:ext cx="11231999" cy="2773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6670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2251530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5251450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08234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0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0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Assistance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Beaucoup de mails de demande d’assistance restent sans retours de la part de l’assistance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Répondre aux mails en attente de réponse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Mettre à disposition un fichier de suivi des incidents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623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000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Module offre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Ajuster la RG pour que le SIAO orienteur peut modifier le dispositif même quand il n'est 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Associer Alexandra Shen aux retours sur le module offre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414578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000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des utilisateurs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de suppression d'utilisateur</a:t>
                      </a:r>
                      <a:r>
                        <a:rPr lang="fr-FR" sz="10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bloquée (erreur technique lors de la suppression</a:t>
                      </a: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i="0" dirty="0"/>
                        <a:t>Correctif à apporter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11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000" i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des structures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gestionnaires locaux peuvent eux même activer ou non l’admission directe et la pseudo-demande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Retirer la possibilité de déclarer l'admission directe pour les gestionnaires locaux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6742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000" i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Admission directe / Pseudo demande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5922 : Admission directe : la demande se met sur la date d'arrivée sur la veille au lieu de la date du jour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dirty="0"/>
                        <a:t>Correctif à apporter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692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000" i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de connaissances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mises à jour de la base ne sont pas notifiées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Trouver un moyen de notifier le changement sur le contenu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3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07670"/>
      </p:ext>
    </p:extLst>
  </p:cSld>
  <p:clrMapOvr>
    <a:masterClrMapping/>
  </p:clrMapOvr>
</p:sld>
</file>

<file path=ppt/theme/theme1.xml><?xml version="1.0" encoding="utf-8"?>
<a:theme xmlns:a="http://schemas.openxmlformats.org/drawingml/2006/main" name="1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C0E3B735CF7C4BA4C80079FF53EEF2" ma:contentTypeVersion="5" ma:contentTypeDescription="Crée un document." ma:contentTypeScope="" ma:versionID="d8f4eb4af5a9cae792aec959d22a541e">
  <xsd:schema xmlns:xsd="http://www.w3.org/2001/XMLSchema" xmlns:xs="http://www.w3.org/2001/XMLSchema" xmlns:p="http://schemas.microsoft.com/office/2006/metadata/properties" xmlns:ns2="508a59e5-b22a-41ad-92a4-10dd5b0c4401" targetNamespace="http://schemas.microsoft.com/office/2006/metadata/properties" ma:root="true" ma:fieldsID="9411037b41ed3e083f42ffa729d37421" ns2:_="">
    <xsd:import namespace="508a59e5-b22a-41ad-92a4-10dd5b0c44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a59e5-b22a-41ad-92a4-10dd5b0c4401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04C4B4-2E2D-4B8D-94F6-5ADC1D776E3C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508a59e5-b22a-41ad-92a4-10dd5b0c4401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F4058A3-C143-4A77-B123-2289172F0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8a59e5-b22a-41ad-92a4-10dd5b0c4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67A26B-4B7B-416C-BF1C-E8BF9101B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907</Words>
  <Application>Microsoft Office PowerPoint</Application>
  <PresentationFormat>Grand écran</PresentationFormat>
  <Paragraphs>187</Paragraphs>
  <Slides>11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6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1" baseType="lpstr">
      <vt:lpstr>Arial</vt:lpstr>
      <vt:lpstr>Calibri</vt:lpstr>
      <vt:lpstr>Marianne</vt:lpstr>
      <vt:lpstr>1_GOUVERNEMENT</vt:lpstr>
      <vt:lpstr>2_GOUVERNEMENT</vt:lpstr>
      <vt:lpstr>GOUVERNEMENT</vt:lpstr>
      <vt:lpstr>3_GOUVERNEMENT</vt:lpstr>
      <vt:lpstr>4_GOUVERNEMENT</vt:lpstr>
      <vt:lpstr>5_GOUVERNEMENT</vt:lpstr>
      <vt:lpstr>Feuille de calcul Microsoft Excel</vt:lpstr>
      <vt:lpstr>Présentation PowerPoint</vt:lpstr>
      <vt:lpstr>Sommaire</vt:lpstr>
      <vt:lpstr>1. Thématiques identifiées</vt:lpstr>
      <vt:lpstr>2. Liste des sujets 1/4</vt:lpstr>
      <vt:lpstr>2. Liste des sujets 2/4</vt:lpstr>
      <vt:lpstr>2. Liste des sujets 3/4</vt:lpstr>
      <vt:lpstr>2. Liste des sujets 4/4</vt:lpstr>
      <vt:lpstr>3. Relevé d’informations, de décisions et d’actions</vt:lpstr>
      <vt:lpstr>3. Remontées hors périmètre des tickets de l’atelier</vt:lpstr>
      <vt:lpstr>Référentiel des motifs liés aux demandes</vt:lpstr>
      <vt:lpstr>Remarques et suggestions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BOULANGER Diane</dc:creator>
  <cp:lastModifiedBy>Lucas La Perna</cp:lastModifiedBy>
  <cp:revision>97</cp:revision>
  <dcterms:created xsi:type="dcterms:W3CDTF">2024-10-23T10:18:38Z</dcterms:created>
  <dcterms:modified xsi:type="dcterms:W3CDTF">2025-03-20T16:35:55Z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0x0101007DC0E3B735CF7C4BA4C80079FF53EEF2</vt:lpwstr>
  </property>
</Properties>
</file>